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77" r:id="rId3"/>
    <p:sldId id="257" r:id="rId4"/>
    <p:sldId id="258" r:id="rId5"/>
    <p:sldId id="259" r:id="rId6"/>
    <p:sldId id="261" r:id="rId7"/>
    <p:sldId id="279" r:id="rId8"/>
    <p:sldId id="280" r:id="rId9"/>
    <p:sldId id="260" r:id="rId10"/>
    <p:sldId id="262" r:id="rId11"/>
    <p:sldId id="278" r:id="rId12"/>
    <p:sldId id="263" r:id="rId13"/>
    <p:sldId id="264" r:id="rId14"/>
    <p:sldId id="265" r:id="rId15"/>
    <p:sldId id="266" r:id="rId16"/>
    <p:sldId id="274" r:id="rId17"/>
    <p:sldId id="275" r:id="rId18"/>
    <p:sldId id="267" r:id="rId19"/>
    <p:sldId id="270" r:id="rId20"/>
    <p:sldId id="269" r:id="rId21"/>
    <p:sldId id="268" r:id="rId22"/>
    <p:sldId id="271" r:id="rId23"/>
    <p:sldId id="272" r:id="rId24"/>
    <p:sldId id="273" r:id="rId25"/>
    <p:sldId id="276"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58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p:txBody>
          <a:bodyPr/>
          <a:lstStyle/>
          <a:p>
            <a:fld id="{17B18340-62A6-4E54-8D28-3B8B509523E5}" type="datetimeFigureOut">
              <a:rPr lang="sl-SI" smtClean="0"/>
              <a:t>12.02.2019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696026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17B18340-62A6-4E54-8D28-3B8B509523E5}" type="datetimeFigureOut">
              <a:rPr lang="sl-SI" smtClean="0"/>
              <a:t>12.02.2019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299705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17B18340-62A6-4E54-8D28-3B8B509523E5}" type="datetimeFigureOut">
              <a:rPr lang="sl-SI" smtClean="0"/>
              <a:t>12.02.2019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1CEA24-6DE6-48D5-859D-F294EF31B57D}"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63913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17B18340-62A6-4E54-8D28-3B8B509523E5}" type="datetimeFigureOut">
              <a:rPr lang="sl-SI" smtClean="0"/>
              <a:t>12.02.2019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305623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17B18340-62A6-4E54-8D28-3B8B509523E5}" type="datetimeFigureOut">
              <a:rPr lang="sl-SI" smtClean="0"/>
              <a:t>12.02.2019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1CEA24-6DE6-48D5-859D-F294EF31B57D}" type="slidenum">
              <a:rPr lang="sl-SI" smtClean="0"/>
              <a:t>‹#›</a:t>
            </a:fld>
            <a:endParaRPr lang="sl-SI"/>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0579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sl-SI"/>
              <a:t>Kliknite, če želite urediti slog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Uredite sloge besedila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17B18340-62A6-4E54-8D28-3B8B509523E5}" type="datetimeFigureOut">
              <a:rPr lang="sl-SI" smtClean="0"/>
              <a:t>12.02.2019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405353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17B18340-62A6-4E54-8D28-3B8B509523E5}" type="datetimeFigureOut">
              <a:rPr lang="sl-SI" smtClean="0"/>
              <a:t>12.02.2019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349652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17B18340-62A6-4E54-8D28-3B8B509523E5}" type="datetimeFigureOut">
              <a:rPr lang="sl-SI" smtClean="0"/>
              <a:t>12.02.2019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932288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17B18340-62A6-4E54-8D28-3B8B509523E5}" type="datetimeFigureOut">
              <a:rPr lang="sl-SI" smtClean="0"/>
              <a:t>12.02.2019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3948771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Date Placeholder 3"/>
          <p:cNvSpPr>
            <a:spLocks noGrp="1"/>
          </p:cNvSpPr>
          <p:nvPr>
            <p:ph type="dt" sz="half" idx="10"/>
          </p:nvPr>
        </p:nvSpPr>
        <p:spPr/>
        <p:txBody>
          <a:bodyPr/>
          <a:lstStyle/>
          <a:p>
            <a:fld id="{17B18340-62A6-4E54-8D28-3B8B509523E5}" type="datetimeFigureOut">
              <a:rPr lang="sl-SI" smtClean="0"/>
              <a:t>12.02.2019</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225029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17B18340-62A6-4E54-8D28-3B8B509523E5}" type="datetimeFigureOut">
              <a:rPr lang="sl-SI" smtClean="0"/>
              <a:t>12.02.2019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127092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17B18340-62A6-4E54-8D28-3B8B509523E5}" type="datetimeFigureOut">
              <a:rPr lang="sl-SI" smtClean="0"/>
              <a:t>12.02.2019</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661924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17B18340-62A6-4E54-8D28-3B8B509523E5}" type="datetimeFigureOut">
              <a:rPr lang="sl-SI" smtClean="0"/>
              <a:t>12.02.2019</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250752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18340-62A6-4E54-8D28-3B8B509523E5}" type="datetimeFigureOut">
              <a:rPr lang="sl-SI" smtClean="0"/>
              <a:t>12.02.2019</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5689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sl-SI"/>
              <a:t>Kliknite, če želite urediti slog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sl-SI"/>
              <a:t>Uredite sloge besedila matrice</a:t>
            </a:r>
          </a:p>
        </p:txBody>
      </p:sp>
      <p:sp>
        <p:nvSpPr>
          <p:cNvPr id="5" name="Date Placeholder 4"/>
          <p:cNvSpPr>
            <a:spLocks noGrp="1"/>
          </p:cNvSpPr>
          <p:nvPr>
            <p:ph type="dt" sz="half" idx="10"/>
          </p:nvPr>
        </p:nvSpPr>
        <p:spPr/>
        <p:txBody>
          <a:bodyPr/>
          <a:lstStyle/>
          <a:p>
            <a:fld id="{17B18340-62A6-4E54-8D28-3B8B509523E5}" type="datetimeFigureOut">
              <a:rPr lang="sl-SI" smtClean="0"/>
              <a:t>12.02.2019</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71CEA24-6DE6-48D5-859D-F294EF31B57D}" type="slidenum">
              <a:rPr lang="sl-SI" smtClean="0"/>
              <a:t>‹#›</a:t>
            </a:fld>
            <a:endParaRPr lang="sl-SI"/>
          </a:p>
        </p:txBody>
      </p:sp>
    </p:spTree>
    <p:extLst>
      <p:ext uri="{BB962C8B-B14F-4D97-AF65-F5344CB8AC3E}">
        <p14:creationId xmlns:p14="http://schemas.microsoft.com/office/powerpoint/2010/main" val="2704161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571CEA24-6DE6-48D5-859D-F294EF31B57D}" type="slidenum">
              <a:rPr lang="sl-SI" smtClean="0"/>
              <a:t>‹#›</a:t>
            </a:fld>
            <a:endParaRPr lang="sl-SI"/>
          </a:p>
        </p:txBody>
      </p:sp>
      <p:sp>
        <p:nvSpPr>
          <p:cNvPr id="5" name="Date Placeholder 4"/>
          <p:cNvSpPr>
            <a:spLocks noGrp="1"/>
          </p:cNvSpPr>
          <p:nvPr>
            <p:ph type="dt" sz="half" idx="10"/>
          </p:nvPr>
        </p:nvSpPr>
        <p:spPr/>
        <p:txBody>
          <a:bodyPr/>
          <a:lstStyle/>
          <a:p>
            <a:fld id="{17B18340-62A6-4E54-8D28-3B8B509523E5}" type="datetimeFigureOut">
              <a:rPr lang="sl-SI" smtClean="0"/>
              <a:t>12.02.2019</a:t>
            </a:fld>
            <a:endParaRPr lang="sl-SI"/>
          </a:p>
        </p:txBody>
      </p:sp>
    </p:spTree>
    <p:extLst>
      <p:ext uri="{BB962C8B-B14F-4D97-AF65-F5344CB8AC3E}">
        <p14:creationId xmlns:p14="http://schemas.microsoft.com/office/powerpoint/2010/main" val="316552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B18340-62A6-4E54-8D28-3B8B509523E5}" type="datetimeFigureOut">
              <a:rPr lang="sl-SI" smtClean="0"/>
              <a:t>12.02.2019</a:t>
            </a:fld>
            <a:endParaRPr lang="sl-SI"/>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71CEA24-6DE6-48D5-859D-F294EF31B57D}" type="slidenum">
              <a:rPr lang="sl-SI" smtClean="0"/>
              <a:t>‹#›</a:t>
            </a:fld>
            <a:endParaRPr lang="sl-SI"/>
          </a:p>
        </p:txBody>
      </p:sp>
    </p:spTree>
    <p:extLst>
      <p:ext uri="{BB962C8B-B14F-4D97-AF65-F5344CB8AC3E}">
        <p14:creationId xmlns:p14="http://schemas.microsoft.com/office/powerpoint/2010/main" val="67197163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epemisli.org/napoleon-hill/" TargetMode="External"/><Relationship Id="rId2" Type="http://schemas.openxmlformats.org/officeDocument/2006/relationships/hyperlink" Target="http://lepemisli.org/rudolf-steiner/"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vodko.s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5FBE8"/>
            </a:gs>
            <a:gs pos="0">
              <a:schemeClr val="accent1">
                <a:lumMod val="5000"/>
                <a:lumOff val="95000"/>
              </a:schemeClr>
            </a:gs>
            <a:gs pos="91000">
              <a:schemeClr val="accent1">
                <a:lumMod val="47000"/>
                <a:lumOff val="53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AE27841-CC48-4C42-8016-AA258A271B40}"/>
              </a:ext>
            </a:extLst>
          </p:cNvPr>
          <p:cNvSpPr>
            <a:spLocks noGrp="1"/>
          </p:cNvSpPr>
          <p:nvPr>
            <p:ph type="ctrTitle"/>
          </p:nvPr>
        </p:nvSpPr>
        <p:spPr>
          <a:xfrm>
            <a:off x="1507067" y="1564640"/>
            <a:ext cx="7766936" cy="2486196"/>
          </a:xfrm>
        </p:spPr>
        <p:txBody>
          <a:bodyPr>
            <a:normAutofit fontScale="90000"/>
          </a:bodyPr>
          <a:lstStyle/>
          <a:p>
            <a:r>
              <a:rPr lang="sl-SI" b="1" dirty="0">
                <a:solidFill>
                  <a:schemeClr val="tx1"/>
                </a:solidFill>
                <a:latin typeface="Arial Narrow" panose="020B0606020202030204" pitchFamily="34" charset="0"/>
              </a:rPr>
              <a:t>Kako zmanjšati porabo vode in možne rešitve za učinkovito ravnanje z odpadnimi vodami</a:t>
            </a:r>
          </a:p>
        </p:txBody>
      </p:sp>
      <p:sp>
        <p:nvSpPr>
          <p:cNvPr id="3" name="Podnaslov 2">
            <a:extLst>
              <a:ext uri="{FF2B5EF4-FFF2-40B4-BE49-F238E27FC236}">
                <a16:creationId xmlns:a16="http://schemas.microsoft.com/office/drawing/2014/main" id="{62B1D58A-BBF4-4E14-AA44-F62B786C8996}"/>
              </a:ext>
            </a:extLst>
          </p:cNvPr>
          <p:cNvSpPr>
            <a:spLocks noGrp="1"/>
          </p:cNvSpPr>
          <p:nvPr>
            <p:ph type="subTitle" idx="1"/>
          </p:nvPr>
        </p:nvSpPr>
        <p:spPr>
          <a:xfrm>
            <a:off x="6693363" y="5781040"/>
            <a:ext cx="5161280" cy="609600"/>
          </a:xfrm>
        </p:spPr>
        <p:txBody>
          <a:bodyPr>
            <a:normAutofit fontScale="85000" lnSpcReduction="20000"/>
          </a:bodyPr>
          <a:lstStyle/>
          <a:p>
            <a:pPr algn="l"/>
            <a:r>
              <a:rPr lang="sl-SI" b="1" i="1" dirty="0">
                <a:solidFill>
                  <a:schemeClr val="tx1"/>
                </a:solidFill>
                <a:latin typeface="Arial Narrow" panose="020B0606020202030204" pitchFamily="34" charset="0"/>
              </a:rPr>
              <a:t>KOVOD POSTOJNA, d. o. o.</a:t>
            </a:r>
          </a:p>
          <a:p>
            <a:pPr algn="l"/>
            <a:r>
              <a:rPr lang="sl-SI" b="1" i="1" dirty="0">
                <a:solidFill>
                  <a:schemeClr val="tx1"/>
                </a:solidFill>
                <a:latin typeface="Arial Narrow" panose="020B0606020202030204" pitchFamily="34" charset="0"/>
              </a:rPr>
              <a:t>Irena Sušelj Šajn, vodja službe za zdravstveni nadzor in analize</a:t>
            </a:r>
          </a:p>
        </p:txBody>
      </p:sp>
      <p:pic>
        <p:nvPicPr>
          <p:cNvPr id="7" name="Slika 6">
            <a:extLst>
              <a:ext uri="{FF2B5EF4-FFF2-40B4-BE49-F238E27FC236}">
                <a16:creationId xmlns:a16="http://schemas.microsoft.com/office/drawing/2014/main" id="{55EE4AA5-C5EE-436B-8DBE-9BC51961B33E}"/>
              </a:ext>
            </a:extLst>
          </p:cNvPr>
          <p:cNvPicPr>
            <a:picLocks noChangeAspect="1"/>
          </p:cNvPicPr>
          <p:nvPr/>
        </p:nvPicPr>
        <p:blipFill>
          <a:blip r:embed="rId2"/>
          <a:stretch>
            <a:fillRect/>
          </a:stretch>
        </p:blipFill>
        <p:spPr>
          <a:xfrm>
            <a:off x="4443480" y="467360"/>
            <a:ext cx="2456901" cy="847417"/>
          </a:xfrm>
          <a:prstGeom prst="rect">
            <a:avLst/>
          </a:prstGeom>
        </p:spPr>
      </p:pic>
    </p:spTree>
    <p:extLst>
      <p:ext uri="{BB962C8B-B14F-4D97-AF65-F5344CB8AC3E}">
        <p14:creationId xmlns:p14="http://schemas.microsoft.com/office/powerpoint/2010/main" val="43607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2D36B5-1C37-4D46-94CE-78895598417B}"/>
              </a:ext>
            </a:extLst>
          </p:cNvPr>
          <p:cNvSpPr>
            <a:spLocks noGrp="1"/>
          </p:cNvSpPr>
          <p:nvPr>
            <p:ph type="title"/>
          </p:nvPr>
        </p:nvSpPr>
        <p:spPr>
          <a:xfrm>
            <a:off x="683960" y="543339"/>
            <a:ext cx="8596668" cy="812510"/>
          </a:xfrm>
        </p:spPr>
        <p:txBody>
          <a:bodyPr/>
          <a:lstStyle/>
          <a:p>
            <a:r>
              <a:rPr lang="sl-SI" dirty="0">
                <a:latin typeface="Arial Narrow" panose="020B0606020202030204" pitchFamily="34" charset="0"/>
              </a:rPr>
              <a:t>Raziskava uspešnosti – namen in kdo</a:t>
            </a:r>
          </a:p>
        </p:txBody>
      </p:sp>
      <p:sp>
        <p:nvSpPr>
          <p:cNvPr id="3" name="Označba mesta vsebine 2">
            <a:extLst>
              <a:ext uri="{FF2B5EF4-FFF2-40B4-BE49-F238E27FC236}">
                <a16:creationId xmlns:a16="http://schemas.microsoft.com/office/drawing/2014/main" id="{D00ABC8D-9097-48B8-A957-E46366AEF28A}"/>
              </a:ext>
            </a:extLst>
          </p:cNvPr>
          <p:cNvSpPr>
            <a:spLocks noGrp="1"/>
          </p:cNvSpPr>
          <p:nvPr>
            <p:ph idx="1"/>
          </p:nvPr>
        </p:nvSpPr>
        <p:spPr>
          <a:xfrm>
            <a:off x="736968" y="1422110"/>
            <a:ext cx="9599727" cy="5157594"/>
          </a:xfrm>
        </p:spPr>
        <p:txBody>
          <a:bodyPr>
            <a:normAutofit/>
          </a:bodyPr>
          <a:lstStyle/>
          <a:p>
            <a:pPr marL="57150" indent="0">
              <a:buNone/>
            </a:pPr>
            <a:r>
              <a:rPr lang="sl-SI" b="1" dirty="0">
                <a:latin typeface="Arial Narrow" panose="020B0606020202030204" pitchFamily="34" charset="0"/>
              </a:rPr>
              <a:t>Namen </a:t>
            </a:r>
          </a:p>
          <a:p>
            <a:pPr lvl="1"/>
            <a:r>
              <a:rPr lang="sl-SI" dirty="0">
                <a:latin typeface="Arial Narrow" panose="020B0606020202030204" pitchFamily="34" charset="0"/>
              </a:rPr>
              <a:t>Z neformalnim izobraževanjem na temo pitne vode želimo doseči, da otroci v osnovni šoli osvojijo in ponotranjijo pridobljeno znanje in odnos do vode kot naravne dobrine.</a:t>
            </a:r>
          </a:p>
          <a:p>
            <a:pPr lvl="1"/>
            <a:r>
              <a:rPr lang="sl-SI" dirty="0">
                <a:latin typeface="Arial Narrow" panose="020B0606020202030204" pitchFamily="34" charset="0"/>
              </a:rPr>
              <a:t>Vzgojiti odgovornega in dovolj ozaveščenega odraslega uporabnika pitne vode iz javnega vodovodnega sistema.</a:t>
            </a:r>
          </a:p>
          <a:p>
            <a:pPr lvl="1"/>
            <a:r>
              <a:rPr lang="sl-SI" dirty="0">
                <a:latin typeface="Arial Narrow" panose="020B0606020202030204" pitchFamily="34" charset="0"/>
              </a:rPr>
              <a:t>Tak uporabnik naj bi se bil sam sposoben informirati o zdravstveni ustreznosti pitne vode, ker nimamo dovolj hitrih orodij, s katerimi bi bilo mogoče doseči vsakega uporabnika posebej v primeru zdravstvene neustreznosti pitne vode.</a:t>
            </a:r>
          </a:p>
          <a:p>
            <a:pPr lvl="1"/>
            <a:r>
              <a:rPr lang="sl-SI" dirty="0">
                <a:latin typeface="Arial Narrow" panose="020B0606020202030204" pitchFamily="34" charset="0"/>
              </a:rPr>
              <a:t>Lahko preprečimo bolezni uporabnikov in izbruhe </a:t>
            </a:r>
            <a:r>
              <a:rPr lang="sl-SI" dirty="0" err="1">
                <a:latin typeface="Arial Narrow" panose="020B0606020202030204" pitchFamily="34" charset="0"/>
              </a:rPr>
              <a:t>hidričnih</a:t>
            </a:r>
            <a:r>
              <a:rPr lang="sl-SI" dirty="0">
                <a:latin typeface="Arial Narrow" panose="020B0606020202030204" pitchFamily="34" charset="0"/>
              </a:rPr>
              <a:t> epidemij v primeru izrednih dogodkov (Sušelj et </a:t>
            </a:r>
            <a:r>
              <a:rPr lang="sl-SI" dirty="0" err="1">
                <a:latin typeface="Arial Narrow" panose="020B0606020202030204" pitchFamily="34" charset="0"/>
              </a:rPr>
              <a:t>al</a:t>
            </a:r>
            <a:r>
              <a:rPr lang="sl-SI" dirty="0">
                <a:latin typeface="Arial Narrow" panose="020B0606020202030204" pitchFamily="34" charset="0"/>
              </a:rPr>
              <a:t>., 2017).</a:t>
            </a:r>
          </a:p>
          <a:p>
            <a:pPr marL="0" indent="0">
              <a:buNone/>
            </a:pPr>
            <a:r>
              <a:rPr lang="sl-SI" b="1" dirty="0">
                <a:latin typeface="Arial Narrow" panose="020B0606020202030204" pitchFamily="34" charset="0"/>
              </a:rPr>
              <a:t>Kdo</a:t>
            </a:r>
          </a:p>
          <a:p>
            <a:pPr lvl="1"/>
            <a:r>
              <a:rPr lang="sl-SI" dirty="0">
                <a:latin typeface="Arial Narrow" panose="020B0606020202030204" pitchFamily="34" charset="0"/>
              </a:rPr>
              <a:t>Otroci (predšolsko in osnovnošolsko obdobje)</a:t>
            </a:r>
          </a:p>
          <a:p>
            <a:pPr lvl="1"/>
            <a:r>
              <a:rPr lang="sl-SI" dirty="0">
                <a:latin typeface="Arial Narrow" panose="020B0606020202030204" pitchFamily="34" charset="0"/>
              </a:rPr>
              <a:t>Otroci vključeni v projekt Vodko </a:t>
            </a:r>
          </a:p>
          <a:p>
            <a:pPr lvl="1"/>
            <a:r>
              <a:rPr lang="sl-SI" dirty="0">
                <a:latin typeface="Arial Narrow" panose="020B0606020202030204" pitchFamily="34" charset="0"/>
              </a:rPr>
              <a:t>Otroci ki niso bili vključeni v projekt Vodko</a:t>
            </a:r>
          </a:p>
          <a:p>
            <a:pPr lvl="1"/>
            <a:endParaRPr lang="sl-SI" dirty="0">
              <a:latin typeface="Arial Narrow" panose="020B0606020202030204" pitchFamily="34" charset="0"/>
            </a:endParaRPr>
          </a:p>
          <a:p>
            <a:pPr lvl="1"/>
            <a:r>
              <a:rPr lang="sl-SI" dirty="0">
                <a:latin typeface="Arial Narrow" panose="020B0606020202030204" pitchFamily="34" charset="0"/>
              </a:rPr>
              <a:t>učitelji, odrasli, ostali uporabniki…</a:t>
            </a:r>
          </a:p>
          <a:p>
            <a:pPr marL="0" indent="0">
              <a:buNone/>
            </a:pPr>
            <a:endParaRPr lang="sl-SI" dirty="0">
              <a:latin typeface="Arial Narrow" panose="020B0606020202030204" pitchFamily="34" charset="0"/>
            </a:endParaRPr>
          </a:p>
        </p:txBody>
      </p:sp>
      <p:pic>
        <p:nvPicPr>
          <p:cNvPr id="5" name="Slika 4">
            <a:extLst>
              <a:ext uri="{FF2B5EF4-FFF2-40B4-BE49-F238E27FC236}">
                <a16:creationId xmlns:a16="http://schemas.microsoft.com/office/drawing/2014/main" id="{9AE19177-FCB2-4076-AE29-BEF3D2BA5C86}"/>
              </a:ext>
            </a:extLst>
          </p:cNvPr>
          <p:cNvPicPr>
            <a:picLocks noChangeAspect="1"/>
          </p:cNvPicPr>
          <p:nvPr/>
        </p:nvPicPr>
        <p:blipFill>
          <a:blip r:embed="rId2"/>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813118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22D36B5-1C37-4D46-94CE-78895598417B}"/>
              </a:ext>
            </a:extLst>
          </p:cNvPr>
          <p:cNvSpPr>
            <a:spLocks noGrp="1"/>
          </p:cNvSpPr>
          <p:nvPr>
            <p:ph type="title"/>
          </p:nvPr>
        </p:nvSpPr>
        <p:spPr/>
        <p:txBody>
          <a:bodyPr/>
          <a:lstStyle/>
          <a:p>
            <a:r>
              <a:rPr lang="sl-SI" dirty="0">
                <a:latin typeface="Arial Narrow" panose="020B0606020202030204" pitchFamily="34" charset="0"/>
              </a:rPr>
              <a:t>Raziskava uspešnosti – rezultati neformalnega ozaveščanja</a:t>
            </a:r>
          </a:p>
        </p:txBody>
      </p:sp>
      <p:pic>
        <p:nvPicPr>
          <p:cNvPr id="4" name="Označba mesta vsebine 7">
            <a:extLst>
              <a:ext uri="{FF2B5EF4-FFF2-40B4-BE49-F238E27FC236}">
                <a16:creationId xmlns:a16="http://schemas.microsoft.com/office/drawing/2014/main" id="{ED13E352-96D0-4ED8-9774-8BE1186DFC87}"/>
              </a:ext>
            </a:extLst>
          </p:cNvPr>
          <p:cNvPicPr>
            <a:picLocks noGrp="1" noChangeAspect="1"/>
          </p:cNvPicPr>
          <p:nvPr>
            <p:ph idx="1"/>
          </p:nvPr>
        </p:nvPicPr>
        <p:blipFill>
          <a:blip r:embed="rId2"/>
          <a:stretch>
            <a:fillRect/>
          </a:stretch>
        </p:blipFill>
        <p:spPr>
          <a:xfrm>
            <a:off x="815010" y="1844262"/>
            <a:ext cx="3962400" cy="1972364"/>
          </a:xfrm>
          <a:prstGeom prst="rect">
            <a:avLst/>
          </a:prstGeom>
        </p:spPr>
      </p:pic>
      <p:graphicFrame>
        <p:nvGraphicFramePr>
          <p:cNvPr id="5" name="Označba mesta vsebine 7">
            <a:extLst>
              <a:ext uri="{FF2B5EF4-FFF2-40B4-BE49-F238E27FC236}">
                <a16:creationId xmlns:a16="http://schemas.microsoft.com/office/drawing/2014/main" id="{2296AFC6-CC7D-4123-ACE6-7AD084FD313B}"/>
              </a:ext>
            </a:extLst>
          </p:cNvPr>
          <p:cNvGraphicFramePr>
            <a:graphicFrameLocks/>
          </p:cNvGraphicFramePr>
          <p:nvPr>
            <p:extLst>
              <p:ext uri="{D42A27DB-BD31-4B8C-83A1-F6EECF244321}">
                <p14:modId xmlns:p14="http://schemas.microsoft.com/office/powerpoint/2010/main" val="1931525487"/>
              </p:ext>
            </p:extLst>
          </p:nvPr>
        </p:nvGraphicFramePr>
        <p:xfrm>
          <a:off x="815009" y="4189574"/>
          <a:ext cx="6679095" cy="1808476"/>
        </p:xfrm>
        <a:graphic>
          <a:graphicData uri="http://schemas.openxmlformats.org/drawingml/2006/table">
            <a:tbl>
              <a:tblPr/>
              <a:tblGrid>
                <a:gridCol w="243640">
                  <a:extLst>
                    <a:ext uri="{9D8B030D-6E8A-4147-A177-3AD203B41FA5}">
                      <a16:colId xmlns:a16="http://schemas.microsoft.com/office/drawing/2014/main" val="3779332318"/>
                    </a:ext>
                  </a:extLst>
                </a:gridCol>
                <a:gridCol w="483590">
                  <a:extLst>
                    <a:ext uri="{9D8B030D-6E8A-4147-A177-3AD203B41FA5}">
                      <a16:colId xmlns:a16="http://schemas.microsoft.com/office/drawing/2014/main" val="2406958833"/>
                    </a:ext>
                  </a:extLst>
                </a:gridCol>
                <a:gridCol w="629652">
                  <a:extLst>
                    <a:ext uri="{9D8B030D-6E8A-4147-A177-3AD203B41FA5}">
                      <a16:colId xmlns:a16="http://schemas.microsoft.com/office/drawing/2014/main" val="2587267608"/>
                    </a:ext>
                  </a:extLst>
                </a:gridCol>
                <a:gridCol w="676046">
                  <a:extLst>
                    <a:ext uri="{9D8B030D-6E8A-4147-A177-3AD203B41FA5}">
                      <a16:colId xmlns:a16="http://schemas.microsoft.com/office/drawing/2014/main" val="2100445376"/>
                    </a:ext>
                  </a:extLst>
                </a:gridCol>
                <a:gridCol w="4646167">
                  <a:extLst>
                    <a:ext uri="{9D8B030D-6E8A-4147-A177-3AD203B41FA5}">
                      <a16:colId xmlns:a16="http://schemas.microsoft.com/office/drawing/2014/main" val="891573839"/>
                    </a:ext>
                  </a:extLst>
                </a:gridCol>
              </a:tblGrid>
              <a:tr h="199785">
                <a:tc gridSpan="5">
                  <a:txBody>
                    <a:bodyPr/>
                    <a:lstStyle/>
                    <a:p>
                      <a:pPr algn="ctr" fontAlgn="b"/>
                      <a:r>
                        <a:rPr lang="sl-SI" sz="900" b="1" i="0" u="none" strike="noStrike" dirty="0">
                          <a:solidFill>
                            <a:srgbClr val="000000"/>
                          </a:solidFill>
                          <a:effectLst/>
                          <a:latin typeface="Arial Narrow" panose="020B0606020202030204" pitchFamily="34" charset="0"/>
                        </a:rPr>
                        <a:t>Rezultati kvalitativne analize podatkov po triletjih med učenci VPV in NVPV</a:t>
                      </a:r>
                    </a:p>
                  </a:txBody>
                  <a:tcPr marL="7620" marR="7620" marT="762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8CBAD"/>
                    </a:solidFill>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4128953308"/>
                  </a:ext>
                </a:extLst>
              </a:tr>
              <a:tr h="164386">
                <a:tc gridSpan="2">
                  <a:txBody>
                    <a:bodyPr/>
                    <a:lstStyle/>
                    <a:p>
                      <a:pPr algn="ctr" fontAlgn="t"/>
                      <a:r>
                        <a:rPr lang="sl-SI" sz="900" b="0" i="0" u="none" strike="noStrike" dirty="0">
                          <a:solidFill>
                            <a:srgbClr val="000000"/>
                          </a:solidFill>
                          <a:effectLst/>
                          <a:latin typeface="Arial Narrow" panose="020B0606020202030204" pitchFamily="34" charset="0"/>
                        </a:rPr>
                        <a:t>Triletje </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l-SI"/>
                    </a:p>
                  </a:txBody>
                  <a:tcPr/>
                </a:tc>
                <a:tc>
                  <a:txBody>
                    <a:bodyPr/>
                    <a:lstStyle/>
                    <a:p>
                      <a:pPr algn="ctr" fontAlgn="t"/>
                      <a:r>
                        <a:rPr lang="sl-SI" sz="900" b="0" i="0" u="none" strike="noStrike" dirty="0">
                          <a:solidFill>
                            <a:srgbClr val="000000"/>
                          </a:solidFill>
                          <a:effectLst/>
                          <a:latin typeface="Arial Narrow" panose="020B0606020202030204" pitchFamily="34" charset="0"/>
                        </a:rPr>
                        <a:t>VPV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l-SI" sz="900" b="0" i="0" u="none" strike="noStrike" dirty="0">
                          <a:solidFill>
                            <a:srgbClr val="000000"/>
                          </a:solidFill>
                          <a:effectLst/>
                          <a:latin typeface="Arial Narrow" panose="020B0606020202030204" pitchFamily="34" charset="0"/>
                        </a:rPr>
                        <a:t>NVPV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sl-SI" sz="900" b="0" i="0" u="none" strike="noStrike" dirty="0">
                          <a:solidFill>
                            <a:srgbClr val="000000"/>
                          </a:solidFill>
                          <a:effectLst/>
                          <a:latin typeface="Arial Narrow" panose="020B0606020202030204" pitchFamily="34" charset="0"/>
                        </a:rPr>
                        <a:t>Opomba </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422576"/>
                  </a:ext>
                </a:extLst>
              </a:tr>
              <a:tr h="187876">
                <a:tc gridSpan="2">
                  <a:txBody>
                    <a:bodyPr/>
                    <a:lstStyle/>
                    <a:p>
                      <a:pPr algn="ctr" fontAlgn="t"/>
                      <a:r>
                        <a:rPr lang="sl-SI" sz="900" b="0" i="0" u="none" strike="noStrike">
                          <a:solidFill>
                            <a:srgbClr val="000000"/>
                          </a:solidFill>
                          <a:effectLst/>
                          <a:latin typeface="Arial Narrow" panose="020B0606020202030204" pitchFamily="34" charset="0"/>
                        </a:rPr>
                        <a:t>1.</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l-SI"/>
                    </a:p>
                  </a:txBody>
                  <a:tcPr/>
                </a:tc>
                <a:tc>
                  <a:txBody>
                    <a:bodyPr/>
                    <a:lstStyle/>
                    <a:p>
                      <a:pPr algn="ctr" fontAlgn="t"/>
                      <a:r>
                        <a:rPr lang="sl-SI" sz="900" b="0" i="0" u="none" strike="noStrike" dirty="0">
                          <a:solidFill>
                            <a:srgbClr val="000000"/>
                          </a:solidFill>
                          <a:effectLst/>
                          <a:latin typeface="Arial Narrow" panose="020B060602020203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sl-SI" sz="900" b="0" i="0" u="none" strike="noStrike" dirty="0">
                          <a:solidFill>
                            <a:srgbClr val="000000"/>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t"/>
                      <a:r>
                        <a:rPr lang="sl-SI" sz="900" b="0" i="0" u="none" strike="noStrike" dirty="0">
                          <a:solidFill>
                            <a:srgbClr val="000000"/>
                          </a:solidFill>
                          <a:effectLst/>
                          <a:latin typeface="Arial Narrow" panose="020B0606020202030204" pitchFamily="34" charset="0"/>
                        </a:rPr>
                        <a:t>Učenci VPV v vseh danih nalogah večkrat prepoznajo pravilno ali pa napačno dejanje otrok iz dane zgodbe.</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162209"/>
                  </a:ext>
                </a:extLst>
              </a:tr>
              <a:tr h="216862">
                <a:tc gridSpan="2">
                  <a:txBody>
                    <a:bodyPr/>
                    <a:lstStyle/>
                    <a:p>
                      <a:pPr algn="ctr" fontAlgn="t"/>
                      <a:r>
                        <a:rPr lang="sl-SI" sz="900" b="0" i="0" u="none" strike="noStrike">
                          <a:solidFill>
                            <a:srgbClr val="000000"/>
                          </a:solidFill>
                          <a:effectLst/>
                          <a:latin typeface="Arial Narrow" panose="020B0606020202030204" pitchFamily="34" charset="0"/>
                        </a:rPr>
                        <a:t>2.</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sl-SI"/>
                    </a:p>
                  </a:txBody>
                  <a:tcPr/>
                </a:tc>
                <a:tc>
                  <a:txBody>
                    <a:bodyPr/>
                    <a:lstStyle/>
                    <a:p>
                      <a:pPr algn="ctr" fontAlgn="t"/>
                      <a:r>
                        <a:rPr lang="sl-SI" sz="900" b="0" i="0" u="none" strike="noStrike">
                          <a:solidFill>
                            <a:srgbClr val="000000"/>
                          </a:solidFill>
                          <a:effectLst/>
                          <a:latin typeface="Arial Narrow" panose="020B060602020203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b"/>
                      <a:r>
                        <a:rPr lang="sl-SI" sz="900" b="0" i="0" u="none" strike="noStrike">
                          <a:solidFill>
                            <a:srgbClr val="000000"/>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1" algn="l" fontAlgn="t"/>
                      <a:r>
                        <a:rPr lang="sl-SI" sz="900" b="0" i="0" u="none" strike="noStrike" dirty="0">
                          <a:solidFill>
                            <a:srgbClr val="000000"/>
                          </a:solidFill>
                          <a:effectLst/>
                          <a:latin typeface="Arial Narrow" panose="020B0606020202030204" pitchFamily="34" charset="0"/>
                        </a:rPr>
                        <a:t>V eni nalogi izenačeni, v dveh nalogah VPV boljši in v 1 nalogi učenci VPV slabši od učencev NVPV večkrat prepoznali pravilno ali pa napačno dejanje otrok.</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1695895"/>
                  </a:ext>
                </a:extLst>
              </a:tr>
              <a:tr h="153583">
                <a:tc gridSpan="2">
                  <a:txBody>
                    <a:bodyPr/>
                    <a:lstStyle/>
                    <a:p>
                      <a:pPr algn="ctr" fontAlgn="t"/>
                      <a:r>
                        <a:rPr lang="sl-SI" sz="900" b="0" i="0" u="none" strike="noStrike">
                          <a:solidFill>
                            <a:srgbClr val="000000"/>
                          </a:solidFill>
                          <a:effectLst/>
                          <a:latin typeface="Arial Narrow" panose="020B0606020202030204" pitchFamily="34" charset="0"/>
                        </a:rPr>
                        <a:t>3.</a:t>
                      </a:r>
                    </a:p>
                  </a:txBody>
                  <a:tcPr marL="7620" marR="7620" marT="7620" marB="0">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sl-SI"/>
                    </a:p>
                  </a:txBody>
                  <a:tcPr/>
                </a:tc>
                <a:tc>
                  <a:txBody>
                    <a:bodyPr/>
                    <a:lstStyle/>
                    <a:p>
                      <a:pPr algn="ctr" fontAlgn="t"/>
                      <a:r>
                        <a:rPr lang="sl-SI" sz="900" b="0" i="0" u="none" strike="noStrike">
                          <a:solidFill>
                            <a:srgbClr val="000000"/>
                          </a:solidFill>
                          <a:effectLst/>
                          <a:latin typeface="Arial Narrow" panose="020B0606020202030204" pitchFamily="34" charset="0"/>
                        </a:rPr>
                        <a: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2D050"/>
                    </a:solidFill>
                  </a:tcPr>
                </a:tc>
                <a:tc>
                  <a:txBody>
                    <a:bodyPr/>
                    <a:lstStyle/>
                    <a:p>
                      <a:pPr algn="l" fontAlgn="b"/>
                      <a:r>
                        <a:rPr lang="sl-SI" sz="900" b="0" i="0" u="none" strike="noStrike">
                          <a:solidFill>
                            <a:srgbClr val="000000"/>
                          </a:solidFill>
                          <a:effectLst/>
                          <a:latin typeface="Arial Narrow" panose="020B0606020202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lvl="1" algn="l" fontAlgn="t"/>
                      <a:r>
                        <a:rPr lang="sl-SI" sz="900" b="0" i="0" u="none" strike="noStrike" dirty="0">
                          <a:solidFill>
                            <a:srgbClr val="000000"/>
                          </a:solidFill>
                          <a:effectLst/>
                          <a:latin typeface="Arial Narrow" panose="020B0606020202030204" pitchFamily="34" charset="0"/>
                        </a:rPr>
                        <a:t>Učenci VPV v primerjavi z učenci NVPV prepoznajo več kategorij v obeh nalogah vendar le za 1 kategorijo.</a:t>
                      </a:r>
                    </a:p>
                  </a:txBody>
                  <a:tcPr marL="7620" marR="7620" marT="7620" marB="0">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581178"/>
                  </a:ext>
                </a:extLst>
              </a:tr>
              <a:tr h="124934">
                <a:tc gridSpan="5">
                  <a:txBody>
                    <a:bodyPr/>
                    <a:lstStyle/>
                    <a:p>
                      <a:pPr algn="l" fontAlgn="b"/>
                      <a:r>
                        <a:rPr lang="sl-SI" sz="900" b="0" i="1" u="none" strike="noStrike">
                          <a:solidFill>
                            <a:srgbClr val="000000"/>
                          </a:solidFill>
                          <a:effectLst/>
                          <a:latin typeface="Arial Narrow" panose="020B0606020202030204" pitchFamily="34" charset="0"/>
                        </a:rPr>
                        <a:t>Legenda:</a:t>
                      </a:r>
                    </a:p>
                  </a:txBody>
                  <a:tcPr marL="7620" marR="7620" marT="7620" marB="0" anchor="b">
                    <a:lnL>
                      <a:noFill/>
                    </a:lnL>
                    <a:lnR>
                      <a:noFill/>
                    </a:lnR>
                    <a:lnT w="19050" cap="flat" cmpd="sng" algn="ctr">
                      <a:solidFill>
                        <a:srgbClr val="000000"/>
                      </a:solidFill>
                      <a:prstDash val="solid"/>
                      <a:round/>
                      <a:headEnd type="none" w="med" len="med"/>
                      <a:tailEnd type="none" w="med" len="med"/>
                    </a:lnT>
                    <a:lnB>
                      <a:noFill/>
                    </a:lnB>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601401901"/>
                  </a:ext>
                </a:extLst>
              </a:tr>
              <a:tr h="151235">
                <a:tc>
                  <a:txBody>
                    <a:bodyPr/>
                    <a:lstStyle/>
                    <a:p>
                      <a:pPr algn="ctr" fontAlgn="t"/>
                      <a:r>
                        <a:rPr lang="sl-SI" sz="900" b="0" i="0" u="none" strike="noStrike">
                          <a:solidFill>
                            <a:srgbClr val="000000"/>
                          </a:solidFill>
                          <a:effectLst/>
                          <a:latin typeface="Arial Narrow" panose="020B0606020202030204" pitchFamily="34" charset="0"/>
                        </a:rPr>
                        <a:t>‒</a:t>
                      </a:r>
                    </a:p>
                  </a:txBody>
                  <a:tcPr marL="7620" marR="7620" marT="7620" marB="0">
                    <a:lnL>
                      <a:noFill/>
                    </a:lnL>
                    <a:lnR>
                      <a:noFill/>
                    </a:lnR>
                    <a:lnT>
                      <a:noFill/>
                    </a:lnT>
                    <a:lnB>
                      <a:noFill/>
                    </a:lnB>
                  </a:tcPr>
                </a:tc>
                <a:tc gridSpan="4">
                  <a:txBody>
                    <a:bodyPr/>
                    <a:lstStyle/>
                    <a:p>
                      <a:pPr algn="l" fontAlgn="t"/>
                      <a:r>
                        <a:rPr lang="nn-NO" sz="900" b="0" i="1" u="none" strike="noStrike">
                          <a:solidFill>
                            <a:srgbClr val="000000"/>
                          </a:solidFill>
                          <a:effectLst/>
                          <a:latin typeface="Arial Narrow" panose="020B0606020202030204" pitchFamily="34" charset="0"/>
                        </a:rPr>
                        <a:t>VPV (vključeni v program Vodko)</a:t>
                      </a:r>
                    </a:p>
                  </a:txBody>
                  <a:tcPr marL="7620" marR="7620" marT="7620" marB="0">
                    <a:lnL>
                      <a:noFill/>
                    </a:lnL>
                    <a:lnR>
                      <a:noFill/>
                    </a:lnR>
                    <a:lnT>
                      <a:noFill/>
                    </a:lnT>
                    <a:lnB>
                      <a:noFill/>
                    </a:lnB>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311126899"/>
                  </a:ext>
                </a:extLst>
              </a:tr>
              <a:tr h="151235">
                <a:tc>
                  <a:txBody>
                    <a:bodyPr/>
                    <a:lstStyle/>
                    <a:p>
                      <a:pPr algn="ctr" fontAlgn="t"/>
                      <a:r>
                        <a:rPr lang="sl-SI" sz="900" b="0" i="0" u="none" strike="noStrike">
                          <a:solidFill>
                            <a:srgbClr val="000000"/>
                          </a:solidFill>
                          <a:effectLst/>
                          <a:latin typeface="Arial Narrow" panose="020B0606020202030204" pitchFamily="34" charset="0"/>
                        </a:rPr>
                        <a:t>‒</a:t>
                      </a:r>
                    </a:p>
                  </a:txBody>
                  <a:tcPr marL="7620" marR="7620" marT="7620" marB="0">
                    <a:lnL>
                      <a:noFill/>
                    </a:lnL>
                    <a:lnR>
                      <a:noFill/>
                    </a:lnR>
                    <a:lnT>
                      <a:noFill/>
                    </a:lnT>
                    <a:lnB>
                      <a:noFill/>
                    </a:lnB>
                  </a:tcPr>
                </a:tc>
                <a:tc gridSpan="4">
                  <a:txBody>
                    <a:bodyPr/>
                    <a:lstStyle/>
                    <a:p>
                      <a:pPr algn="l" fontAlgn="t"/>
                      <a:r>
                        <a:rPr lang="sl-SI" sz="900" b="0" i="1" u="none" strike="noStrike">
                          <a:solidFill>
                            <a:srgbClr val="000000"/>
                          </a:solidFill>
                          <a:effectLst/>
                          <a:latin typeface="Arial Narrow" panose="020B0606020202030204" pitchFamily="34" charset="0"/>
                        </a:rPr>
                        <a:t>NVPV (niso vključeni v program Vodko)</a:t>
                      </a:r>
                    </a:p>
                  </a:txBody>
                  <a:tcPr marL="7620" marR="7620" marT="7620" marB="0">
                    <a:lnL>
                      <a:noFill/>
                    </a:lnL>
                    <a:lnR>
                      <a:noFill/>
                    </a:lnR>
                    <a:lnT>
                      <a:noFill/>
                    </a:lnT>
                    <a:lnB>
                      <a:noFill/>
                    </a:lnB>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2327200765"/>
                  </a:ext>
                </a:extLst>
              </a:tr>
              <a:tr h="151235">
                <a:tc>
                  <a:txBody>
                    <a:bodyPr/>
                    <a:lstStyle/>
                    <a:p>
                      <a:pPr algn="ctr" fontAlgn="t"/>
                      <a:r>
                        <a:rPr lang="sl-SI" sz="900" b="0" i="0" u="none" strike="noStrike" dirty="0">
                          <a:solidFill>
                            <a:srgbClr val="000000"/>
                          </a:solidFill>
                          <a:effectLst/>
                          <a:latin typeface="Arial Narrow" panose="020B0606020202030204" pitchFamily="34" charset="0"/>
                        </a:rPr>
                        <a:t>‒</a:t>
                      </a:r>
                    </a:p>
                  </a:txBody>
                  <a:tcPr marL="7620" marR="7620" marT="7620" marB="0">
                    <a:lnL>
                      <a:noFill/>
                    </a:lnL>
                    <a:lnR>
                      <a:noFill/>
                    </a:lnR>
                    <a:lnT>
                      <a:noFill/>
                    </a:lnT>
                    <a:lnB>
                      <a:noFill/>
                    </a:lnB>
                  </a:tcPr>
                </a:tc>
                <a:tc gridSpan="4">
                  <a:txBody>
                    <a:bodyPr/>
                    <a:lstStyle/>
                    <a:p>
                      <a:pPr algn="l" fontAlgn="t"/>
                      <a:r>
                        <a:rPr lang="sl-SI" sz="900" b="0" i="1" u="none" strike="noStrike" dirty="0">
                          <a:solidFill>
                            <a:srgbClr val="000000"/>
                          </a:solidFill>
                          <a:effectLst/>
                          <a:latin typeface="Arial Narrow" panose="020B0606020202030204" pitchFamily="34" charset="0"/>
                        </a:rPr>
                        <a:t>(↑) pogosteje prepoznali ravnanje otrok kot pravilno ali napačno in več kategorij </a:t>
                      </a:r>
                    </a:p>
                  </a:txBody>
                  <a:tcPr marL="7620" marR="7620" marT="7620" marB="0">
                    <a:lnL>
                      <a:noFill/>
                    </a:lnL>
                    <a:lnR>
                      <a:noFill/>
                    </a:lnR>
                    <a:lnT>
                      <a:noFill/>
                    </a:lnT>
                    <a:lnB>
                      <a:noFill/>
                    </a:lnB>
                    <a:solidFill>
                      <a:srgbClr val="92D050"/>
                    </a:solidFill>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342300195"/>
                  </a:ext>
                </a:extLst>
              </a:tr>
            </a:tbl>
          </a:graphicData>
        </a:graphic>
      </p:graphicFrame>
      <p:sp>
        <p:nvSpPr>
          <p:cNvPr id="6" name="Pravokotnik 5">
            <a:extLst>
              <a:ext uri="{FF2B5EF4-FFF2-40B4-BE49-F238E27FC236}">
                <a16:creationId xmlns:a16="http://schemas.microsoft.com/office/drawing/2014/main" id="{27DAC15B-5352-479A-A8F3-1082A7D60B09}"/>
              </a:ext>
            </a:extLst>
          </p:cNvPr>
          <p:cNvSpPr/>
          <p:nvPr/>
        </p:nvSpPr>
        <p:spPr>
          <a:xfrm>
            <a:off x="5353879" y="2191172"/>
            <a:ext cx="6202018" cy="1477328"/>
          </a:xfrm>
          <a:prstGeom prst="rect">
            <a:avLst/>
          </a:prstGeom>
        </p:spPr>
        <p:txBody>
          <a:bodyPr wrap="square">
            <a:spAutoFit/>
          </a:bodyPr>
          <a:lstStyle/>
          <a:p>
            <a:pPr lvl="0"/>
            <a:r>
              <a:rPr lang="sl-SI" b="1" i="1" dirty="0">
                <a:latin typeface="Arial Narrow" panose="020B0606020202030204" pitchFamily="34" charset="0"/>
                <a:ea typeface="Verdana" panose="020B0604030504040204" pitchFamily="34" charset="0"/>
              </a:rPr>
              <a:t>Učenci VPV imajo višji nivo znanja, kot učenci NVPV.</a:t>
            </a:r>
          </a:p>
          <a:p>
            <a:pPr lvl="0"/>
            <a:endParaRPr lang="sl-SI" b="1" i="1" dirty="0">
              <a:latin typeface="Arial Narrow" panose="020B0606020202030204" pitchFamily="34" charset="0"/>
              <a:ea typeface="Verdana" panose="020B0604030504040204" pitchFamily="34" charset="0"/>
            </a:endParaRPr>
          </a:p>
          <a:p>
            <a:r>
              <a:rPr lang="sl-SI" b="1" i="1" dirty="0">
                <a:latin typeface="Arial Narrow" panose="020B0606020202030204" pitchFamily="34" charset="0"/>
                <a:ea typeface="Verdana" panose="020B0604030504040204" pitchFamily="34" charset="0"/>
              </a:rPr>
              <a:t>Učenci VPV imajo višjo stopnjo razumevanja in uporabnost pridobljenega znanja, kot učenci NVPV. </a:t>
            </a:r>
          </a:p>
          <a:p>
            <a:pPr lvl="0"/>
            <a:endParaRPr lang="sl-SI" b="1" i="1" dirty="0">
              <a:latin typeface="Arial Narrow" panose="020B0606020202030204" pitchFamily="34" charset="0"/>
              <a:ea typeface="Verdana" panose="020B0604030504040204" pitchFamily="34" charset="0"/>
            </a:endParaRPr>
          </a:p>
        </p:txBody>
      </p:sp>
      <p:pic>
        <p:nvPicPr>
          <p:cNvPr id="7" name="Slika 6">
            <a:extLst>
              <a:ext uri="{FF2B5EF4-FFF2-40B4-BE49-F238E27FC236}">
                <a16:creationId xmlns:a16="http://schemas.microsoft.com/office/drawing/2014/main" id="{DA3FD58C-4BA9-4993-8C07-49787E991CBC}"/>
              </a:ext>
            </a:extLst>
          </p:cNvPr>
          <p:cNvPicPr>
            <a:picLocks noChangeAspect="1"/>
          </p:cNvPicPr>
          <p:nvPr/>
        </p:nvPicPr>
        <p:blipFill>
          <a:blip r:embed="rId3"/>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2759741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3F54291-EDFC-49E1-8D73-E571BA2DC887}"/>
              </a:ext>
            </a:extLst>
          </p:cNvPr>
          <p:cNvSpPr>
            <a:spLocks noGrp="1"/>
          </p:cNvSpPr>
          <p:nvPr>
            <p:ph type="title"/>
          </p:nvPr>
        </p:nvSpPr>
        <p:spPr/>
        <p:txBody>
          <a:bodyPr/>
          <a:lstStyle/>
          <a:p>
            <a:r>
              <a:rPr lang="sl-SI" dirty="0">
                <a:latin typeface="Arial Narrow" panose="020B0606020202030204" pitchFamily="34" charset="0"/>
              </a:rPr>
              <a:t>Nadaljevanje aktivnosti v širšem obsegu</a:t>
            </a:r>
          </a:p>
        </p:txBody>
      </p:sp>
      <p:sp>
        <p:nvSpPr>
          <p:cNvPr id="3" name="Označba mesta vsebine 2">
            <a:extLst>
              <a:ext uri="{FF2B5EF4-FFF2-40B4-BE49-F238E27FC236}">
                <a16:creationId xmlns:a16="http://schemas.microsoft.com/office/drawing/2014/main" id="{4F5F4F94-C460-47CF-AB4B-65668B30C903}"/>
              </a:ext>
            </a:extLst>
          </p:cNvPr>
          <p:cNvSpPr>
            <a:spLocks noGrp="1"/>
          </p:cNvSpPr>
          <p:nvPr>
            <p:ph idx="1"/>
          </p:nvPr>
        </p:nvSpPr>
        <p:spPr/>
        <p:txBody>
          <a:bodyPr/>
          <a:lstStyle/>
          <a:p>
            <a:r>
              <a:rPr lang="sl-SI" dirty="0">
                <a:latin typeface="Arial Narrow" panose="020B0606020202030204" pitchFamily="34" charset="0"/>
              </a:rPr>
              <a:t>Otroci </a:t>
            </a:r>
          </a:p>
          <a:p>
            <a:endParaRPr lang="sl-SI" dirty="0">
              <a:latin typeface="Arial Narrow" panose="020B0606020202030204" pitchFamily="34" charset="0"/>
            </a:endParaRPr>
          </a:p>
          <a:p>
            <a:endParaRPr lang="sl-SI" dirty="0">
              <a:latin typeface="Arial Narrow" panose="020B0606020202030204" pitchFamily="34" charset="0"/>
            </a:endParaRPr>
          </a:p>
          <a:p>
            <a:r>
              <a:rPr lang="sl-SI" dirty="0">
                <a:latin typeface="Arial Narrow" panose="020B0606020202030204" pitchFamily="34" charset="0"/>
              </a:rPr>
              <a:t>Odrasli  </a:t>
            </a:r>
          </a:p>
          <a:p>
            <a:endParaRPr lang="sl-SI" dirty="0">
              <a:latin typeface="Arial Narrow" panose="020B0606020202030204" pitchFamily="34" charset="0"/>
            </a:endParaRPr>
          </a:p>
        </p:txBody>
      </p:sp>
      <p:pic>
        <p:nvPicPr>
          <p:cNvPr id="4" name="Slika 3">
            <a:extLst>
              <a:ext uri="{FF2B5EF4-FFF2-40B4-BE49-F238E27FC236}">
                <a16:creationId xmlns:a16="http://schemas.microsoft.com/office/drawing/2014/main" id="{A9F08430-922F-4BF2-836D-91EA52F47652}"/>
              </a:ext>
            </a:extLst>
          </p:cNvPr>
          <p:cNvPicPr>
            <a:picLocks noChangeAspect="1"/>
          </p:cNvPicPr>
          <p:nvPr/>
        </p:nvPicPr>
        <p:blipFill>
          <a:blip r:embed="rId2"/>
          <a:stretch>
            <a:fillRect/>
          </a:stretch>
        </p:blipFill>
        <p:spPr>
          <a:xfrm>
            <a:off x="1848313" y="1930400"/>
            <a:ext cx="896965" cy="806133"/>
          </a:xfrm>
          <a:prstGeom prst="rect">
            <a:avLst/>
          </a:prstGeom>
        </p:spPr>
      </p:pic>
      <p:pic>
        <p:nvPicPr>
          <p:cNvPr id="1026" name="Picture 2" descr="Rezultat iskanja slik za kljukica">
            <a:extLst>
              <a:ext uri="{FF2B5EF4-FFF2-40B4-BE49-F238E27FC236}">
                <a16:creationId xmlns:a16="http://schemas.microsoft.com/office/drawing/2014/main" id="{E5F4F6CC-0F7B-4ED4-AE53-33FE78B81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313" y="3025933"/>
            <a:ext cx="896966" cy="806134"/>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759E570A-CDF4-40FB-820F-D29DBC9DFCF6}"/>
              </a:ext>
            </a:extLst>
          </p:cNvPr>
          <p:cNvPicPr>
            <a:picLocks noChangeAspect="1"/>
          </p:cNvPicPr>
          <p:nvPr/>
        </p:nvPicPr>
        <p:blipFill>
          <a:blip r:embed="rId4"/>
          <a:stretch>
            <a:fillRect/>
          </a:stretch>
        </p:blipFill>
        <p:spPr>
          <a:xfrm>
            <a:off x="3116780" y="3165080"/>
            <a:ext cx="2074739" cy="2308068"/>
          </a:xfrm>
          <a:prstGeom prst="rect">
            <a:avLst/>
          </a:prstGeom>
        </p:spPr>
      </p:pic>
      <p:pic>
        <p:nvPicPr>
          <p:cNvPr id="7" name="Slika 6">
            <a:extLst>
              <a:ext uri="{FF2B5EF4-FFF2-40B4-BE49-F238E27FC236}">
                <a16:creationId xmlns:a16="http://schemas.microsoft.com/office/drawing/2014/main" id="{451CCE38-E269-474B-8A2D-AE62CFDFB53F}"/>
              </a:ext>
            </a:extLst>
          </p:cNvPr>
          <p:cNvPicPr>
            <a:picLocks noChangeAspect="1"/>
          </p:cNvPicPr>
          <p:nvPr/>
        </p:nvPicPr>
        <p:blipFill>
          <a:blip r:embed="rId5"/>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392421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859225C-BE06-40C8-ACE1-08CF0223B020}"/>
              </a:ext>
            </a:extLst>
          </p:cNvPr>
          <p:cNvSpPr>
            <a:spLocks noGrp="1"/>
          </p:cNvSpPr>
          <p:nvPr>
            <p:ph type="title"/>
          </p:nvPr>
        </p:nvSpPr>
        <p:spPr/>
        <p:txBody>
          <a:bodyPr/>
          <a:lstStyle/>
          <a:p>
            <a:r>
              <a:rPr lang="sl-SI" dirty="0">
                <a:latin typeface="Arial Narrow" panose="020B0606020202030204" pitchFamily="34" charset="0"/>
              </a:rPr>
              <a:t>Sodelovanje in povezovanje</a:t>
            </a:r>
          </a:p>
        </p:txBody>
      </p:sp>
      <p:sp>
        <p:nvSpPr>
          <p:cNvPr id="3" name="Označba mesta vsebine 2">
            <a:extLst>
              <a:ext uri="{FF2B5EF4-FFF2-40B4-BE49-F238E27FC236}">
                <a16:creationId xmlns:a16="http://schemas.microsoft.com/office/drawing/2014/main" id="{C39FB3C3-4C83-4988-A68A-EF512D3EF3A6}"/>
              </a:ext>
            </a:extLst>
          </p:cNvPr>
          <p:cNvSpPr>
            <a:spLocks noGrp="1"/>
          </p:cNvSpPr>
          <p:nvPr>
            <p:ph idx="1"/>
          </p:nvPr>
        </p:nvSpPr>
        <p:spPr/>
        <p:txBody>
          <a:bodyPr/>
          <a:lstStyle/>
          <a:p>
            <a:r>
              <a:rPr lang="sl-SI" dirty="0">
                <a:latin typeface="Arial Narrow" panose="020B0606020202030204" pitchFamily="34" charset="0"/>
              </a:rPr>
              <a:t>Podjetja, javni zavodi, organizacije (</a:t>
            </a:r>
            <a:r>
              <a:rPr lang="sl-SI" dirty="0" err="1">
                <a:latin typeface="Arial Narrow" panose="020B0606020202030204" pitchFamily="34" charset="0"/>
              </a:rPr>
              <a:t>Kovod</a:t>
            </a:r>
            <a:r>
              <a:rPr lang="sl-SI" dirty="0">
                <a:latin typeface="Arial Narrow" panose="020B0606020202030204" pitchFamily="34" charset="0"/>
              </a:rPr>
              <a:t>, </a:t>
            </a:r>
            <a:r>
              <a:rPr lang="sl-SI" dirty="0" err="1">
                <a:latin typeface="Arial Narrow" panose="020B0606020202030204" pitchFamily="34" charset="0"/>
              </a:rPr>
              <a:t>Publikus</a:t>
            </a:r>
            <a:r>
              <a:rPr lang="sl-SI" dirty="0">
                <a:latin typeface="Arial Narrow" panose="020B0606020202030204" pitchFamily="34" charset="0"/>
              </a:rPr>
              <a:t>…).</a:t>
            </a:r>
          </a:p>
          <a:p>
            <a:endParaRPr lang="sl-SI" dirty="0">
              <a:latin typeface="Arial Narrow" panose="020B0606020202030204" pitchFamily="34" charset="0"/>
            </a:endParaRPr>
          </a:p>
          <a:p>
            <a:r>
              <a:rPr lang="sl-SI" dirty="0">
                <a:latin typeface="Arial Narrow" panose="020B0606020202030204" pitchFamily="34" charset="0"/>
              </a:rPr>
              <a:t>Občini (Postojna, Pivka)… direktorji in župani dogovor o sodelovanju.</a:t>
            </a:r>
          </a:p>
          <a:p>
            <a:endParaRPr lang="sl-SI" dirty="0">
              <a:latin typeface="Arial Narrow" panose="020B0606020202030204" pitchFamily="34" charset="0"/>
            </a:endParaRPr>
          </a:p>
          <a:p>
            <a:r>
              <a:rPr lang="sl-SI" dirty="0">
                <a:latin typeface="Arial Narrow" panose="020B0606020202030204" pitchFamily="34" charset="0"/>
              </a:rPr>
              <a:t>Turistični ponudniki (izobraževanja, strokovno pomoč pri oblikovanju, ideje ipd.).</a:t>
            </a:r>
          </a:p>
          <a:p>
            <a:endParaRPr lang="sl-SI" dirty="0">
              <a:latin typeface="Arial Narrow" panose="020B0606020202030204" pitchFamily="34" charset="0"/>
            </a:endParaRPr>
          </a:p>
          <a:p>
            <a:r>
              <a:rPr lang="sl-SI" dirty="0">
                <a:latin typeface="Arial Narrow" panose="020B0606020202030204" pitchFamily="34" charset="0"/>
              </a:rPr>
              <a:t>Lokalni proizvajalci (s področja naravne kozmetike, naravnih sredstev za čiščenje ipd.).</a:t>
            </a:r>
          </a:p>
        </p:txBody>
      </p:sp>
      <p:pic>
        <p:nvPicPr>
          <p:cNvPr id="4" name="Slika 3">
            <a:extLst>
              <a:ext uri="{FF2B5EF4-FFF2-40B4-BE49-F238E27FC236}">
                <a16:creationId xmlns:a16="http://schemas.microsoft.com/office/drawing/2014/main" id="{B5641772-4177-475B-BBD8-B55AF0920743}"/>
              </a:ext>
            </a:extLst>
          </p:cNvPr>
          <p:cNvPicPr>
            <a:picLocks noChangeAspect="1"/>
          </p:cNvPicPr>
          <p:nvPr/>
        </p:nvPicPr>
        <p:blipFill>
          <a:blip r:embed="rId2"/>
          <a:stretch>
            <a:fillRect/>
          </a:stretch>
        </p:blipFill>
        <p:spPr>
          <a:xfrm>
            <a:off x="6391048" y="243840"/>
            <a:ext cx="1513579" cy="1686560"/>
          </a:xfrm>
          <a:prstGeom prst="rect">
            <a:avLst/>
          </a:prstGeom>
        </p:spPr>
      </p:pic>
      <p:pic>
        <p:nvPicPr>
          <p:cNvPr id="5" name="Slika 4">
            <a:extLst>
              <a:ext uri="{FF2B5EF4-FFF2-40B4-BE49-F238E27FC236}">
                <a16:creationId xmlns:a16="http://schemas.microsoft.com/office/drawing/2014/main" id="{956BE546-2985-4EA5-83E7-6BD776C68B69}"/>
              </a:ext>
            </a:extLst>
          </p:cNvPr>
          <p:cNvPicPr>
            <a:picLocks noChangeAspect="1"/>
          </p:cNvPicPr>
          <p:nvPr/>
        </p:nvPicPr>
        <p:blipFill>
          <a:blip r:embed="rId3"/>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59352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3B2CDBC-3FC2-4FBF-9B99-0B618590AE03}"/>
              </a:ext>
            </a:extLst>
          </p:cNvPr>
          <p:cNvSpPr>
            <a:spLocks noGrp="1"/>
          </p:cNvSpPr>
          <p:nvPr>
            <p:ph type="title"/>
          </p:nvPr>
        </p:nvSpPr>
        <p:spPr/>
        <p:txBody>
          <a:bodyPr/>
          <a:lstStyle/>
          <a:p>
            <a:r>
              <a:rPr lang="sl-SI" dirty="0">
                <a:latin typeface="Arial Narrow" panose="020B0606020202030204" pitchFamily="34" charset="0"/>
              </a:rPr>
              <a:t>Začetek – priprava programa izobraževanja </a:t>
            </a:r>
          </a:p>
        </p:txBody>
      </p:sp>
      <p:sp>
        <p:nvSpPr>
          <p:cNvPr id="3" name="Označba mesta vsebine 2">
            <a:extLst>
              <a:ext uri="{FF2B5EF4-FFF2-40B4-BE49-F238E27FC236}">
                <a16:creationId xmlns:a16="http://schemas.microsoft.com/office/drawing/2014/main" id="{94EC886C-A0F6-4C91-A464-28BD0BB8BFA9}"/>
              </a:ext>
            </a:extLst>
          </p:cNvPr>
          <p:cNvSpPr>
            <a:spLocks noGrp="1"/>
          </p:cNvSpPr>
          <p:nvPr>
            <p:ph idx="1"/>
          </p:nvPr>
        </p:nvSpPr>
        <p:spPr>
          <a:xfrm>
            <a:off x="677334" y="1605281"/>
            <a:ext cx="8596668" cy="4436082"/>
          </a:xfrm>
        </p:spPr>
        <p:txBody>
          <a:bodyPr>
            <a:normAutofit/>
          </a:bodyPr>
          <a:lstStyle/>
          <a:p>
            <a:r>
              <a:rPr lang="sl-SI" dirty="0">
                <a:latin typeface="Arial Narrow" panose="020B0606020202030204" pitchFamily="34" charset="0"/>
              </a:rPr>
              <a:t>Definirati turistične ponudnike po lokaciji </a:t>
            </a:r>
          </a:p>
          <a:p>
            <a:pPr lvl="1"/>
            <a:r>
              <a:rPr lang="sl-SI" dirty="0">
                <a:latin typeface="Arial Narrow" panose="020B0606020202030204" pitchFamily="34" charset="0"/>
              </a:rPr>
              <a:t>Javna kanalizacija.</a:t>
            </a:r>
          </a:p>
          <a:p>
            <a:pPr lvl="1"/>
            <a:r>
              <a:rPr lang="sl-SI" dirty="0">
                <a:latin typeface="Arial Narrow" panose="020B0606020202030204" pitchFamily="34" charset="0"/>
              </a:rPr>
              <a:t>Greznična kanalizacija.</a:t>
            </a:r>
          </a:p>
          <a:p>
            <a:pPr lvl="1"/>
            <a:r>
              <a:rPr lang="sl-SI" dirty="0">
                <a:latin typeface="Arial Narrow" panose="020B0606020202030204" pitchFamily="34" charset="0"/>
              </a:rPr>
              <a:t>Javni vodovod.</a:t>
            </a:r>
          </a:p>
          <a:p>
            <a:pPr lvl="1"/>
            <a:r>
              <a:rPr lang="sl-SI" dirty="0">
                <a:latin typeface="Arial Narrow" panose="020B0606020202030204" pitchFamily="34" charset="0"/>
              </a:rPr>
              <a:t>Lastna oskrba s pitno vodo.</a:t>
            </a:r>
          </a:p>
          <a:p>
            <a:pPr lvl="1"/>
            <a:endParaRPr lang="sl-SI" dirty="0">
              <a:latin typeface="Arial Narrow" panose="020B0606020202030204" pitchFamily="34" charset="0"/>
            </a:endParaRPr>
          </a:p>
          <a:p>
            <a:r>
              <a:rPr lang="sl-SI" dirty="0">
                <a:latin typeface="Arial Narrow" panose="020B0606020202030204" pitchFamily="34" charset="0"/>
              </a:rPr>
              <a:t>Definirati turistične ponudnike po storitvi</a:t>
            </a:r>
          </a:p>
          <a:p>
            <a:pPr lvl="1"/>
            <a:r>
              <a:rPr lang="sl-SI" dirty="0">
                <a:latin typeface="Arial Narrow" panose="020B0606020202030204" pitchFamily="34" charset="0"/>
              </a:rPr>
              <a:t>Gostinska ponudba.</a:t>
            </a:r>
          </a:p>
          <a:p>
            <a:pPr lvl="1"/>
            <a:r>
              <a:rPr lang="sl-SI" dirty="0">
                <a:latin typeface="Arial Narrow" panose="020B0606020202030204" pitchFamily="34" charset="0"/>
              </a:rPr>
              <a:t>Nastanitvena ponudba.</a:t>
            </a:r>
          </a:p>
          <a:p>
            <a:pPr lvl="2"/>
            <a:r>
              <a:rPr lang="sl-SI" dirty="0">
                <a:latin typeface="Arial Narrow" panose="020B0606020202030204" pitchFamily="34" charset="0"/>
              </a:rPr>
              <a:t>Apartma, soba</a:t>
            </a:r>
          </a:p>
          <a:p>
            <a:pPr lvl="2"/>
            <a:r>
              <a:rPr lang="sl-SI" dirty="0">
                <a:latin typeface="Arial Narrow" panose="020B0606020202030204" pitchFamily="34" charset="0"/>
              </a:rPr>
              <a:t>Hotel </a:t>
            </a:r>
          </a:p>
          <a:p>
            <a:endParaRPr lang="sl-SI" dirty="0">
              <a:latin typeface="Arial Narrow" panose="020B0606020202030204" pitchFamily="34" charset="0"/>
            </a:endParaRPr>
          </a:p>
        </p:txBody>
      </p:sp>
      <p:pic>
        <p:nvPicPr>
          <p:cNvPr id="4" name="Slika 3">
            <a:extLst>
              <a:ext uri="{FF2B5EF4-FFF2-40B4-BE49-F238E27FC236}">
                <a16:creationId xmlns:a16="http://schemas.microsoft.com/office/drawing/2014/main" id="{06AB6B6C-EEB4-4C27-957A-DEE18E3DE1BF}"/>
              </a:ext>
            </a:extLst>
          </p:cNvPr>
          <p:cNvPicPr>
            <a:picLocks noChangeAspect="1"/>
          </p:cNvPicPr>
          <p:nvPr/>
        </p:nvPicPr>
        <p:blipFill>
          <a:blip r:embed="rId2"/>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1011632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206795-131F-4399-BECD-7FD4C07A34AF}"/>
              </a:ext>
            </a:extLst>
          </p:cNvPr>
          <p:cNvSpPr>
            <a:spLocks noGrp="1"/>
          </p:cNvSpPr>
          <p:nvPr>
            <p:ph type="title"/>
          </p:nvPr>
        </p:nvSpPr>
        <p:spPr/>
        <p:txBody>
          <a:bodyPr/>
          <a:lstStyle/>
          <a:p>
            <a:r>
              <a:rPr lang="sl-SI" dirty="0">
                <a:latin typeface="Arial Narrow" panose="020B0606020202030204" pitchFamily="34" charset="0"/>
              </a:rPr>
              <a:t>Ideja ali pa kot predlog začetkov - tablice</a:t>
            </a:r>
            <a:br>
              <a:rPr lang="sl-SI" dirty="0">
                <a:latin typeface="Arial Narrow" panose="020B0606020202030204" pitchFamily="34" charset="0"/>
              </a:rPr>
            </a:br>
            <a:endParaRPr lang="sl-SI" dirty="0">
              <a:latin typeface="Arial Narrow" panose="020B0606020202030204" pitchFamily="34" charset="0"/>
            </a:endParaRPr>
          </a:p>
        </p:txBody>
      </p:sp>
      <p:sp>
        <p:nvSpPr>
          <p:cNvPr id="3" name="Označba mesta vsebine 2">
            <a:extLst>
              <a:ext uri="{FF2B5EF4-FFF2-40B4-BE49-F238E27FC236}">
                <a16:creationId xmlns:a16="http://schemas.microsoft.com/office/drawing/2014/main" id="{2D089E58-FCEF-479C-8C1E-ED715467F3D0}"/>
              </a:ext>
            </a:extLst>
          </p:cNvPr>
          <p:cNvSpPr>
            <a:spLocks noGrp="1"/>
          </p:cNvSpPr>
          <p:nvPr>
            <p:ph idx="1"/>
          </p:nvPr>
        </p:nvSpPr>
        <p:spPr>
          <a:xfrm>
            <a:off x="677333" y="2160589"/>
            <a:ext cx="8910011" cy="3880773"/>
          </a:xfrm>
        </p:spPr>
        <p:txBody>
          <a:bodyPr>
            <a:normAutofit lnSpcReduction="10000"/>
          </a:bodyPr>
          <a:lstStyle/>
          <a:p>
            <a:r>
              <a:rPr lang="sl-SI" dirty="0">
                <a:latin typeface="Arial Narrow" panose="020B0606020202030204" pitchFamily="34" charset="0"/>
              </a:rPr>
              <a:t>Oblikovanje tablic z napisi dejstev kot npr.</a:t>
            </a:r>
          </a:p>
          <a:p>
            <a:pPr lvl="1"/>
            <a:r>
              <a:rPr lang="sl-SI" dirty="0">
                <a:latin typeface="Arial Narrow" panose="020B0606020202030204" pitchFamily="34" charset="0"/>
              </a:rPr>
              <a:t>Uporaba loga Vodko.</a:t>
            </a:r>
          </a:p>
          <a:p>
            <a:pPr lvl="1"/>
            <a:r>
              <a:rPr lang="sl-SI" dirty="0">
                <a:latin typeface="Arial Narrow" panose="020B0606020202030204" pitchFamily="34" charset="0"/>
              </a:rPr>
              <a:t>Uporaba lastnega loga turističnega ponudnika (se izgubi udarnost ideje).</a:t>
            </a:r>
          </a:p>
          <a:p>
            <a:pPr lvl="1"/>
            <a:r>
              <a:rPr lang="sl-SI" dirty="0">
                <a:latin typeface="Arial Narrow" panose="020B0606020202030204" pitchFamily="34" charset="0"/>
              </a:rPr>
              <a:t>Enotne tablice pri vseh turističnih ponudnikih.</a:t>
            </a:r>
          </a:p>
          <a:p>
            <a:pPr lvl="1"/>
            <a:r>
              <a:rPr lang="sl-SI" dirty="0">
                <a:latin typeface="Arial Narrow" panose="020B0606020202030204" pitchFamily="34" charset="0"/>
              </a:rPr>
              <a:t>Enotna naravna kozmetična sredstva in čistila pri vseh ponudnikih.</a:t>
            </a:r>
          </a:p>
          <a:p>
            <a:pPr lvl="1"/>
            <a:r>
              <a:rPr lang="sl-SI" dirty="0">
                <a:latin typeface="Arial Narrow" panose="020B0606020202030204" pitchFamily="34" charset="0"/>
              </a:rPr>
              <a:t>Pridobitev kandidata za izdelavo večjih količin naravnih kozmetičnih sredstev in čistil (mladi podjetnik – inkubator).</a:t>
            </a:r>
          </a:p>
          <a:p>
            <a:pPr lvl="1"/>
            <a:r>
              <a:rPr lang="sl-SI" dirty="0">
                <a:latin typeface="Arial Narrow" panose="020B0606020202030204" pitchFamily="34" charset="0"/>
              </a:rPr>
              <a:t>Dodaten projekt – razvoj in financiranje.</a:t>
            </a:r>
          </a:p>
          <a:p>
            <a:endParaRPr lang="sl-SI" dirty="0">
              <a:latin typeface="Arial Narrow" panose="020B0606020202030204" pitchFamily="34" charset="0"/>
            </a:endParaRPr>
          </a:p>
          <a:p>
            <a:r>
              <a:rPr lang="sl-SI" dirty="0">
                <a:latin typeface="Arial Narrow" panose="020B0606020202030204" pitchFamily="34" charset="0"/>
              </a:rPr>
              <a:t>Namestitev tablic in naravnih kozmetičnih sredstev ter naravnih čistil v vse objekte turističnih ponudnikov</a:t>
            </a:r>
          </a:p>
        </p:txBody>
      </p:sp>
      <p:pic>
        <p:nvPicPr>
          <p:cNvPr id="4" name="Slika 3">
            <a:extLst>
              <a:ext uri="{FF2B5EF4-FFF2-40B4-BE49-F238E27FC236}">
                <a16:creationId xmlns:a16="http://schemas.microsoft.com/office/drawing/2014/main" id="{76A6D839-549E-4D5E-8D26-D0F1DF1FDC86}"/>
              </a:ext>
            </a:extLst>
          </p:cNvPr>
          <p:cNvPicPr>
            <a:picLocks noChangeAspect="1"/>
          </p:cNvPicPr>
          <p:nvPr/>
        </p:nvPicPr>
        <p:blipFill>
          <a:blip r:embed="rId2"/>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739827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206795-131F-4399-BECD-7FD4C07A34AF}"/>
              </a:ext>
            </a:extLst>
          </p:cNvPr>
          <p:cNvSpPr>
            <a:spLocks noGrp="1"/>
          </p:cNvSpPr>
          <p:nvPr>
            <p:ph type="title"/>
          </p:nvPr>
        </p:nvSpPr>
        <p:spPr/>
        <p:txBody>
          <a:bodyPr/>
          <a:lstStyle/>
          <a:p>
            <a:r>
              <a:rPr lang="sl-SI" dirty="0">
                <a:latin typeface="Arial Narrow" panose="020B0606020202030204" pitchFamily="34" charset="0"/>
              </a:rPr>
              <a:t>Ideja ali pa kot predlog začetkov - tablice</a:t>
            </a:r>
            <a:br>
              <a:rPr lang="sl-SI" dirty="0">
                <a:latin typeface="Arial Narrow" panose="020B0606020202030204" pitchFamily="34" charset="0"/>
              </a:rPr>
            </a:br>
            <a:endParaRPr lang="sl-SI" dirty="0">
              <a:latin typeface="Arial Narrow" panose="020B0606020202030204" pitchFamily="34" charset="0"/>
            </a:endParaRPr>
          </a:p>
        </p:txBody>
      </p:sp>
      <p:sp>
        <p:nvSpPr>
          <p:cNvPr id="3" name="Označba mesta vsebine 2">
            <a:extLst>
              <a:ext uri="{FF2B5EF4-FFF2-40B4-BE49-F238E27FC236}">
                <a16:creationId xmlns:a16="http://schemas.microsoft.com/office/drawing/2014/main" id="{2D089E58-FCEF-479C-8C1E-ED715467F3D0}"/>
              </a:ext>
            </a:extLst>
          </p:cNvPr>
          <p:cNvSpPr>
            <a:spLocks noGrp="1"/>
          </p:cNvSpPr>
          <p:nvPr>
            <p:ph idx="1"/>
          </p:nvPr>
        </p:nvSpPr>
        <p:spPr>
          <a:xfrm>
            <a:off x="677333" y="2160589"/>
            <a:ext cx="8910011" cy="3880773"/>
          </a:xfrm>
        </p:spPr>
        <p:txBody>
          <a:bodyPr/>
          <a:lstStyle/>
          <a:p>
            <a:r>
              <a:rPr lang="sl-SI" dirty="0">
                <a:latin typeface="Arial Narrow" panose="020B0606020202030204" pitchFamily="34" charset="0"/>
              </a:rPr>
              <a:t>Zakaj vizualna oblika osveščanja</a:t>
            </a:r>
          </a:p>
          <a:p>
            <a:endParaRPr lang="sl-SI" dirty="0">
              <a:latin typeface="Arial Narrow" panose="020B0606020202030204" pitchFamily="34" charset="0"/>
            </a:endParaRPr>
          </a:p>
          <a:p>
            <a:endParaRPr lang="sl-SI" dirty="0">
              <a:latin typeface="Arial Narrow" panose="020B0606020202030204" pitchFamily="34" charset="0"/>
            </a:endParaRPr>
          </a:p>
          <a:p>
            <a:endParaRPr lang="sl-SI" dirty="0">
              <a:latin typeface="Arial Narrow" panose="020B0606020202030204" pitchFamily="34" charset="0"/>
            </a:endParaRPr>
          </a:p>
          <a:p>
            <a:endParaRPr lang="sl-SI" dirty="0">
              <a:latin typeface="Arial Narrow" panose="020B0606020202030204" pitchFamily="34" charset="0"/>
            </a:endParaRPr>
          </a:p>
          <a:p>
            <a:endParaRPr lang="sl-SI" dirty="0">
              <a:latin typeface="Arial Narrow" panose="020B0606020202030204" pitchFamily="34" charset="0"/>
            </a:endParaRPr>
          </a:p>
          <a:p>
            <a:endParaRPr lang="sl-SI" dirty="0">
              <a:latin typeface="Arial Narrow" panose="020B0606020202030204" pitchFamily="34" charset="0"/>
            </a:endParaRPr>
          </a:p>
          <a:p>
            <a:endParaRPr lang="sl-SI" dirty="0">
              <a:latin typeface="Arial Narrow" panose="020B0606020202030204" pitchFamily="34" charset="0"/>
            </a:endParaRPr>
          </a:p>
          <a:p>
            <a:r>
              <a:rPr lang="sl-SI" dirty="0">
                <a:latin typeface="Arial Narrow" panose="020B0606020202030204" pitchFamily="34" charset="0"/>
              </a:rPr>
              <a:t>Ker je slika dvakrat povedana zgodba</a:t>
            </a:r>
          </a:p>
        </p:txBody>
      </p:sp>
      <p:pic>
        <p:nvPicPr>
          <p:cNvPr id="4" name="Slika 3">
            <a:extLst>
              <a:ext uri="{FF2B5EF4-FFF2-40B4-BE49-F238E27FC236}">
                <a16:creationId xmlns:a16="http://schemas.microsoft.com/office/drawing/2014/main" id="{7874B2D2-E9DC-45CC-AA0A-7BFC7162A99C}"/>
              </a:ext>
            </a:extLst>
          </p:cNvPr>
          <p:cNvPicPr>
            <a:picLocks noChangeAspect="1"/>
          </p:cNvPicPr>
          <p:nvPr/>
        </p:nvPicPr>
        <p:blipFill>
          <a:blip r:embed="rId2"/>
          <a:stretch>
            <a:fillRect/>
          </a:stretch>
        </p:blipFill>
        <p:spPr>
          <a:xfrm>
            <a:off x="4041426" y="2580120"/>
            <a:ext cx="3080443" cy="2307359"/>
          </a:xfrm>
          <a:prstGeom prst="rect">
            <a:avLst/>
          </a:prstGeom>
        </p:spPr>
      </p:pic>
      <p:pic>
        <p:nvPicPr>
          <p:cNvPr id="5" name="Slika 4">
            <a:extLst>
              <a:ext uri="{FF2B5EF4-FFF2-40B4-BE49-F238E27FC236}">
                <a16:creationId xmlns:a16="http://schemas.microsoft.com/office/drawing/2014/main" id="{EC8D1E89-EB6E-444F-B3C1-B4F5EC076874}"/>
              </a:ext>
            </a:extLst>
          </p:cNvPr>
          <p:cNvPicPr>
            <a:picLocks noChangeAspect="1"/>
          </p:cNvPicPr>
          <p:nvPr/>
        </p:nvPicPr>
        <p:blipFill>
          <a:blip r:embed="rId3"/>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3429726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206795-131F-4399-BECD-7FD4C07A34AF}"/>
              </a:ext>
            </a:extLst>
          </p:cNvPr>
          <p:cNvSpPr>
            <a:spLocks noGrp="1"/>
          </p:cNvSpPr>
          <p:nvPr>
            <p:ph type="title"/>
          </p:nvPr>
        </p:nvSpPr>
        <p:spPr/>
        <p:txBody>
          <a:bodyPr/>
          <a:lstStyle/>
          <a:p>
            <a:r>
              <a:rPr lang="sl-SI" dirty="0">
                <a:latin typeface="Arial Narrow" panose="020B0606020202030204" pitchFamily="34" charset="0"/>
              </a:rPr>
              <a:t>Ideja ali pa kot predlog začetkov - tablice</a:t>
            </a:r>
            <a:br>
              <a:rPr lang="sl-SI" dirty="0">
                <a:latin typeface="Arial Narrow" panose="020B0606020202030204" pitchFamily="34" charset="0"/>
              </a:rPr>
            </a:br>
            <a:endParaRPr lang="sl-SI" dirty="0">
              <a:latin typeface="Arial Narrow" panose="020B0606020202030204" pitchFamily="34" charset="0"/>
            </a:endParaRPr>
          </a:p>
        </p:txBody>
      </p:sp>
      <p:sp>
        <p:nvSpPr>
          <p:cNvPr id="3" name="Označba mesta vsebine 2">
            <a:extLst>
              <a:ext uri="{FF2B5EF4-FFF2-40B4-BE49-F238E27FC236}">
                <a16:creationId xmlns:a16="http://schemas.microsoft.com/office/drawing/2014/main" id="{2D089E58-FCEF-479C-8C1E-ED715467F3D0}"/>
              </a:ext>
            </a:extLst>
          </p:cNvPr>
          <p:cNvSpPr>
            <a:spLocks noGrp="1"/>
          </p:cNvSpPr>
          <p:nvPr>
            <p:ph idx="1"/>
          </p:nvPr>
        </p:nvSpPr>
        <p:spPr>
          <a:xfrm>
            <a:off x="677333" y="1541031"/>
            <a:ext cx="9858145" cy="5058552"/>
          </a:xfrm>
        </p:spPr>
        <p:txBody>
          <a:bodyPr>
            <a:normAutofit/>
          </a:bodyPr>
          <a:lstStyle/>
          <a:p>
            <a:pPr marL="0" indent="0">
              <a:buNone/>
            </a:pPr>
            <a:r>
              <a:rPr lang="sl-SI" b="1" dirty="0">
                <a:latin typeface="Arial Narrow" panose="020B0606020202030204" pitchFamily="34" charset="0"/>
              </a:rPr>
              <a:t>Ugotovitve raziskav nekaterih avtorjev</a:t>
            </a:r>
            <a:endParaRPr lang="sl-SI" dirty="0">
              <a:latin typeface="Arial Narrow" panose="020B0606020202030204" pitchFamily="34" charset="0"/>
            </a:endParaRPr>
          </a:p>
          <a:p>
            <a:pPr lvl="1"/>
            <a:r>
              <a:rPr lang="sl-SI" dirty="0" err="1">
                <a:latin typeface="Arial Narrow" panose="020B0606020202030204" pitchFamily="34" charset="0"/>
              </a:rPr>
              <a:t>Agosto</a:t>
            </a:r>
            <a:r>
              <a:rPr lang="sl-SI" dirty="0">
                <a:latin typeface="Arial Narrow" panose="020B0606020202030204" pitchFamily="34" charset="0"/>
              </a:rPr>
              <a:t> (1999) trdi, da slike v knjigah pomagajo pri razumevanju in posredovanju zgodbe kot dvakrat povedana zgodba. </a:t>
            </a:r>
          </a:p>
          <a:p>
            <a:pPr lvl="1"/>
            <a:r>
              <a:rPr lang="sl-SI" dirty="0" err="1">
                <a:latin typeface="Arial Narrow" panose="020B0606020202030204" pitchFamily="34" charset="0"/>
              </a:rPr>
              <a:t>Reid</a:t>
            </a:r>
            <a:r>
              <a:rPr lang="sl-SI" dirty="0">
                <a:latin typeface="Arial Narrow" panose="020B0606020202030204" pitchFamily="34" charset="0"/>
              </a:rPr>
              <a:t> (2002) meni, da lahko slike preprečijo jezikovne ovire. Slikanice so neprecenljiva pomoč pri sporazumevanju različnih jezikovnih poti. </a:t>
            </a:r>
          </a:p>
          <a:p>
            <a:pPr lvl="1"/>
            <a:r>
              <a:rPr lang="sl-SI" dirty="0">
                <a:latin typeface="Arial Narrow" panose="020B0606020202030204" pitchFamily="34" charset="0"/>
              </a:rPr>
              <a:t>»Dobre slike bi lahko bile univerzalen jezik sveta.« (</a:t>
            </a:r>
            <a:r>
              <a:rPr lang="sl-SI" dirty="0" err="1">
                <a:latin typeface="Arial Narrow" panose="020B0606020202030204" pitchFamily="34" charset="0"/>
              </a:rPr>
              <a:t>Reid</a:t>
            </a:r>
            <a:r>
              <a:rPr lang="sl-SI" dirty="0">
                <a:latin typeface="Arial Narrow" panose="020B0606020202030204" pitchFamily="34" charset="0"/>
              </a:rPr>
              <a:t>, 2002, 35). </a:t>
            </a:r>
          </a:p>
          <a:p>
            <a:pPr lvl="1"/>
            <a:r>
              <a:rPr lang="sl-SI" dirty="0" err="1">
                <a:latin typeface="Arial Narrow" panose="020B0606020202030204" pitchFamily="34" charset="0"/>
              </a:rPr>
              <a:t>Carney</a:t>
            </a:r>
            <a:r>
              <a:rPr lang="sl-SI" dirty="0">
                <a:latin typeface="Arial Narrow" panose="020B0606020202030204" pitchFamily="34" charset="0"/>
              </a:rPr>
              <a:t> in Levin (2002) navajata, da slikovno besedilo zanesljivo izboljša proces učenja. </a:t>
            </a:r>
          </a:p>
          <a:p>
            <a:pPr lvl="1"/>
            <a:r>
              <a:rPr lang="sl-SI" dirty="0">
                <a:latin typeface="Arial Narrow" panose="020B0606020202030204" pitchFamily="34" charset="0"/>
              </a:rPr>
              <a:t>Pink (2007) pa ugotavlja, da je podajanje znanja prek slik uporabno, tam kjer ne moremo uporabiti izgovorjene ali pa napisane besede. </a:t>
            </a:r>
          </a:p>
          <a:p>
            <a:pPr lvl="1"/>
            <a:r>
              <a:rPr lang="sl-SI" dirty="0" err="1">
                <a:latin typeface="Arial Narrow" panose="020B0606020202030204" pitchFamily="34" charset="0"/>
              </a:rPr>
              <a:t>Dowse</a:t>
            </a:r>
            <a:r>
              <a:rPr lang="sl-SI" dirty="0">
                <a:latin typeface="Arial Narrow" panose="020B0606020202030204" pitchFamily="34" charset="0"/>
              </a:rPr>
              <a:t> (2004) meni, da spominsko znanje shranjuje vizualne zgodbe. </a:t>
            </a:r>
          </a:p>
          <a:p>
            <a:pPr lvl="1"/>
            <a:r>
              <a:rPr lang="sl-SI" dirty="0" err="1">
                <a:latin typeface="Arial Narrow" panose="020B0606020202030204" pitchFamily="34" charset="0"/>
              </a:rPr>
              <a:t>Callow</a:t>
            </a:r>
            <a:r>
              <a:rPr lang="sl-SI" dirty="0">
                <a:latin typeface="Arial Narrow" panose="020B0606020202030204" pitchFamily="34" charset="0"/>
              </a:rPr>
              <a:t> (2012) trdi, da imajo slike takojšen čustveni učinek in lahko uporabniku pomagajo do odgovorov in informacij. </a:t>
            </a:r>
          </a:p>
          <a:p>
            <a:pPr lvl="1"/>
            <a:r>
              <a:rPr lang="sl-SI" dirty="0">
                <a:latin typeface="Arial Narrow" panose="020B0606020202030204" pitchFamily="34" charset="0"/>
              </a:rPr>
              <a:t>Slike spodbujajo sodelovanje, olajšajo komunikacijo in hitrost pri posamezniku ali pa skupnosti (</a:t>
            </a:r>
            <a:r>
              <a:rPr lang="sl-SI" dirty="0" err="1">
                <a:latin typeface="Arial Narrow" panose="020B0606020202030204" pitchFamily="34" charset="0"/>
              </a:rPr>
              <a:t>Mikhailovich</a:t>
            </a:r>
            <a:r>
              <a:rPr lang="sl-SI" dirty="0">
                <a:latin typeface="Arial Narrow" panose="020B0606020202030204" pitchFamily="34" charset="0"/>
              </a:rPr>
              <a:t>, </a:t>
            </a:r>
            <a:r>
              <a:rPr lang="sl-SI" dirty="0" err="1">
                <a:latin typeface="Arial Narrow" panose="020B0606020202030204" pitchFamily="34" charset="0"/>
              </a:rPr>
              <a:t>Pamphilon</a:t>
            </a:r>
            <a:r>
              <a:rPr lang="sl-SI" dirty="0">
                <a:latin typeface="Arial Narrow" panose="020B0606020202030204" pitchFamily="34" charset="0"/>
              </a:rPr>
              <a:t>, </a:t>
            </a:r>
            <a:r>
              <a:rPr lang="sl-SI" dirty="0" err="1">
                <a:latin typeface="Arial Narrow" panose="020B0606020202030204" pitchFamily="34" charset="0"/>
              </a:rPr>
              <a:t>Chambers</a:t>
            </a:r>
            <a:r>
              <a:rPr lang="sl-SI" dirty="0">
                <a:latin typeface="Arial Narrow" panose="020B0606020202030204" pitchFamily="34" charset="0"/>
              </a:rPr>
              <a:t>, 2015).</a:t>
            </a:r>
          </a:p>
          <a:p>
            <a:pPr marL="0" indent="0">
              <a:buNone/>
            </a:pPr>
            <a:endParaRPr lang="sl-SI" dirty="0">
              <a:latin typeface="Arial Narrow" panose="020B0606020202030204" pitchFamily="34" charset="0"/>
            </a:endParaRPr>
          </a:p>
        </p:txBody>
      </p:sp>
      <p:pic>
        <p:nvPicPr>
          <p:cNvPr id="5" name="Slika 4">
            <a:extLst>
              <a:ext uri="{FF2B5EF4-FFF2-40B4-BE49-F238E27FC236}">
                <a16:creationId xmlns:a16="http://schemas.microsoft.com/office/drawing/2014/main" id="{8063A5D3-856F-4FBE-BFF2-705EF4AB54C5}"/>
              </a:ext>
            </a:extLst>
          </p:cNvPr>
          <p:cNvPicPr>
            <a:picLocks noChangeAspect="1"/>
          </p:cNvPicPr>
          <p:nvPr/>
        </p:nvPicPr>
        <p:blipFill>
          <a:blip r:embed="rId2"/>
          <a:stretch>
            <a:fillRect/>
          </a:stretch>
        </p:blipFill>
        <p:spPr>
          <a:xfrm>
            <a:off x="8766707" y="258417"/>
            <a:ext cx="1768771" cy="1405369"/>
          </a:xfrm>
          <a:prstGeom prst="rect">
            <a:avLst/>
          </a:prstGeom>
        </p:spPr>
      </p:pic>
      <p:pic>
        <p:nvPicPr>
          <p:cNvPr id="6" name="Slika 5">
            <a:extLst>
              <a:ext uri="{FF2B5EF4-FFF2-40B4-BE49-F238E27FC236}">
                <a16:creationId xmlns:a16="http://schemas.microsoft.com/office/drawing/2014/main" id="{0465BA64-157F-4D7F-8F93-BD71389BDBBB}"/>
              </a:ext>
            </a:extLst>
          </p:cNvPr>
          <p:cNvPicPr>
            <a:picLocks noChangeAspect="1"/>
          </p:cNvPicPr>
          <p:nvPr/>
        </p:nvPicPr>
        <p:blipFill>
          <a:blip r:embed="rId3"/>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2528446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043600-41AB-4AB7-B027-0B20325573BE}"/>
              </a:ext>
            </a:extLst>
          </p:cNvPr>
          <p:cNvSpPr>
            <a:spLocks noGrp="1"/>
          </p:cNvSpPr>
          <p:nvPr>
            <p:ph type="title"/>
          </p:nvPr>
        </p:nvSpPr>
        <p:spPr/>
        <p:txBody>
          <a:bodyPr/>
          <a:lstStyle/>
          <a:p>
            <a:r>
              <a:rPr lang="sl-SI" dirty="0">
                <a:latin typeface="Arial Narrow" panose="020B0606020202030204" pitchFamily="34" charset="0"/>
              </a:rPr>
              <a:t>Tablice z dejstvi (načini smotrne rabe vode)</a:t>
            </a:r>
          </a:p>
        </p:txBody>
      </p:sp>
      <p:sp>
        <p:nvSpPr>
          <p:cNvPr id="3" name="Označba mesta vsebine 2">
            <a:extLst>
              <a:ext uri="{FF2B5EF4-FFF2-40B4-BE49-F238E27FC236}">
                <a16:creationId xmlns:a16="http://schemas.microsoft.com/office/drawing/2014/main" id="{558DF12C-93BE-4929-8B05-3178DA0521DD}"/>
              </a:ext>
            </a:extLst>
          </p:cNvPr>
          <p:cNvSpPr>
            <a:spLocks noGrp="1"/>
          </p:cNvSpPr>
          <p:nvPr>
            <p:ph idx="1"/>
          </p:nvPr>
        </p:nvSpPr>
        <p:spPr>
          <a:xfrm>
            <a:off x="853447" y="2020957"/>
            <a:ext cx="8596668" cy="4538869"/>
          </a:xfrm>
        </p:spPr>
        <p:txBody>
          <a:bodyPr/>
          <a:lstStyle/>
          <a:p>
            <a:pPr marL="0" indent="0">
              <a:buNone/>
            </a:pPr>
            <a:r>
              <a:rPr lang="sl-SI" b="1" dirty="0">
                <a:latin typeface="Arial Narrow" panose="020B0606020202030204" pitchFamily="34" charset="0"/>
              </a:rPr>
              <a:t>Kopalnica </a:t>
            </a:r>
          </a:p>
          <a:p>
            <a:pPr lvl="1" fontAlgn="base"/>
            <a:r>
              <a:rPr lang="sl-SI" dirty="0">
                <a:latin typeface="Arial Narrow" panose="020B0606020202030204" pitchFamily="34" charset="0"/>
              </a:rPr>
              <a:t>Pralni stroj zaženi takrat, ko je res poln perila.</a:t>
            </a:r>
          </a:p>
          <a:p>
            <a:pPr lvl="1" fontAlgn="base"/>
            <a:r>
              <a:rPr lang="sl-SI" dirty="0">
                <a:latin typeface="Arial Narrow" panose="020B0606020202030204" pitchFamily="34" charset="0"/>
              </a:rPr>
              <a:t>Pri prhanju porabiš do 4-krat manj vode kot pri kopanju.</a:t>
            </a:r>
          </a:p>
          <a:p>
            <a:pPr lvl="1" fontAlgn="base"/>
            <a:r>
              <a:rPr lang="sl-SI" dirty="0">
                <a:latin typeface="Arial Narrow" panose="020B0606020202030204" pitchFamily="34" charset="0"/>
              </a:rPr>
              <a:t>Med umivanjem zob zapri vodo in prihrani do 18l vode na minuto.</a:t>
            </a:r>
          </a:p>
          <a:p>
            <a:pPr lvl="1" fontAlgn="base"/>
            <a:r>
              <a:rPr lang="sl-SI" dirty="0">
                <a:latin typeface="Arial Narrow" panose="020B0606020202030204" pitchFamily="34" charset="0"/>
              </a:rPr>
              <a:t>Med nanašanjem šampona na lase zapri vodo in prihrani do 250l vode na teden.</a:t>
            </a:r>
          </a:p>
          <a:p>
            <a:pPr lvl="1" fontAlgn="base"/>
            <a:r>
              <a:rPr lang="sl-SI" dirty="0">
                <a:latin typeface="Arial Narrow" panose="020B0606020202030204" pitchFamily="34" charset="0"/>
              </a:rPr>
              <a:t>Staršem predlagaj namestitev kotlička z dvojnim splakovanjem ali pa v običajnega previdno namestite plastenko, katera bo omejila porabo.</a:t>
            </a:r>
          </a:p>
          <a:p>
            <a:endParaRPr lang="sl-SI" dirty="0">
              <a:latin typeface="Arial Narrow" panose="020B0606020202030204" pitchFamily="34" charset="0"/>
            </a:endParaRPr>
          </a:p>
          <a:p>
            <a:pPr marL="0" indent="0" algn="ctr">
              <a:buNone/>
            </a:pPr>
            <a:r>
              <a:rPr lang="sl-SI" b="1" i="1" u="sng" dirty="0">
                <a:solidFill>
                  <a:srgbClr val="00B0F0"/>
                </a:solidFill>
                <a:latin typeface="Arial Narrow" panose="020B0606020202030204" pitchFamily="34" charset="0"/>
              </a:rPr>
              <a:t>Z zaprto vodo med umivanjem zob prihraniš 18l pitne vode.</a:t>
            </a:r>
          </a:p>
          <a:p>
            <a:pPr marL="0" indent="0" algn="ctr">
              <a:buNone/>
            </a:pPr>
            <a:r>
              <a:rPr lang="sl-SI" b="1" i="1" u="sng" dirty="0">
                <a:solidFill>
                  <a:srgbClr val="00B0F0"/>
                </a:solidFill>
                <a:latin typeface="Arial Narrow" panose="020B0606020202030204" pitchFamily="34" charset="0"/>
              </a:rPr>
              <a:t>Z zaprto vodo med </a:t>
            </a:r>
            <a:r>
              <a:rPr lang="sl-SI" b="1" i="1" u="sng" dirty="0" err="1">
                <a:solidFill>
                  <a:srgbClr val="00B0F0"/>
                </a:solidFill>
                <a:latin typeface="Arial Narrow" panose="020B0606020202030204" pitchFamily="34" charset="0"/>
              </a:rPr>
              <a:t>šamponiranjem</a:t>
            </a:r>
            <a:r>
              <a:rPr lang="sl-SI" b="1" i="1" u="sng" dirty="0">
                <a:solidFill>
                  <a:srgbClr val="00B0F0"/>
                </a:solidFill>
                <a:latin typeface="Arial Narrow" panose="020B0606020202030204" pitchFamily="34" charset="0"/>
              </a:rPr>
              <a:t> las prihraniš 250l vode.</a:t>
            </a:r>
          </a:p>
          <a:p>
            <a:pPr marL="0" indent="0">
              <a:buNone/>
            </a:pPr>
            <a:endParaRPr lang="sl-SI" b="1" i="1" u="sng" dirty="0">
              <a:solidFill>
                <a:srgbClr val="00B0F0"/>
              </a:solidFill>
              <a:latin typeface="Arial Narrow" panose="020B0606020202030204" pitchFamily="34" charset="0"/>
            </a:endParaRPr>
          </a:p>
          <a:p>
            <a:pPr marL="0" indent="0">
              <a:buNone/>
            </a:pPr>
            <a:endParaRPr lang="sl-SI" dirty="0">
              <a:latin typeface="Arial Narrow" panose="020B0606020202030204" pitchFamily="34" charset="0"/>
            </a:endParaRPr>
          </a:p>
        </p:txBody>
      </p:sp>
      <p:pic>
        <p:nvPicPr>
          <p:cNvPr id="5" name="Slika 4">
            <a:extLst>
              <a:ext uri="{FF2B5EF4-FFF2-40B4-BE49-F238E27FC236}">
                <a16:creationId xmlns:a16="http://schemas.microsoft.com/office/drawing/2014/main" id="{EA166C7B-DACD-40C9-8612-A20062167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9583" y="1497496"/>
            <a:ext cx="2850532" cy="1684665"/>
          </a:xfrm>
          <a:prstGeom prst="rect">
            <a:avLst/>
          </a:prstGeom>
        </p:spPr>
      </p:pic>
      <p:pic>
        <p:nvPicPr>
          <p:cNvPr id="4" name="Slika 3">
            <a:extLst>
              <a:ext uri="{FF2B5EF4-FFF2-40B4-BE49-F238E27FC236}">
                <a16:creationId xmlns:a16="http://schemas.microsoft.com/office/drawing/2014/main" id="{8672E98E-0AA9-44B3-B07B-0FB99CA4DF1F}"/>
              </a:ext>
            </a:extLst>
          </p:cNvPr>
          <p:cNvPicPr>
            <a:picLocks noChangeAspect="1"/>
          </p:cNvPicPr>
          <p:nvPr/>
        </p:nvPicPr>
        <p:blipFill>
          <a:blip r:embed="rId3"/>
          <a:stretch>
            <a:fillRect/>
          </a:stretch>
        </p:blipFill>
        <p:spPr>
          <a:xfrm>
            <a:off x="8142362" y="6407413"/>
            <a:ext cx="890093" cy="304826"/>
          </a:xfrm>
          <a:prstGeom prst="rect">
            <a:avLst/>
          </a:prstGeom>
        </p:spPr>
      </p:pic>
    </p:spTree>
    <p:extLst>
      <p:ext uri="{BB962C8B-B14F-4D97-AF65-F5344CB8AC3E}">
        <p14:creationId xmlns:p14="http://schemas.microsoft.com/office/powerpoint/2010/main" val="31793662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043600-41AB-4AB7-B027-0B20325573BE}"/>
              </a:ext>
            </a:extLst>
          </p:cNvPr>
          <p:cNvSpPr>
            <a:spLocks noGrp="1"/>
          </p:cNvSpPr>
          <p:nvPr>
            <p:ph type="title"/>
          </p:nvPr>
        </p:nvSpPr>
        <p:spPr/>
        <p:txBody>
          <a:bodyPr/>
          <a:lstStyle/>
          <a:p>
            <a:r>
              <a:rPr lang="sl-SI" dirty="0">
                <a:latin typeface="Arial Narrow" panose="020B0606020202030204" pitchFamily="34" charset="0"/>
              </a:rPr>
              <a:t>Tablice z dejstvi (načini smotrne rabe vode)</a:t>
            </a:r>
          </a:p>
        </p:txBody>
      </p:sp>
      <p:sp>
        <p:nvSpPr>
          <p:cNvPr id="3" name="Označba mesta vsebine 2">
            <a:extLst>
              <a:ext uri="{FF2B5EF4-FFF2-40B4-BE49-F238E27FC236}">
                <a16:creationId xmlns:a16="http://schemas.microsoft.com/office/drawing/2014/main" id="{558DF12C-93BE-4929-8B05-3178DA0521DD}"/>
              </a:ext>
            </a:extLst>
          </p:cNvPr>
          <p:cNvSpPr>
            <a:spLocks noGrp="1"/>
          </p:cNvSpPr>
          <p:nvPr>
            <p:ph idx="1"/>
          </p:nvPr>
        </p:nvSpPr>
        <p:spPr>
          <a:xfrm>
            <a:off x="677334" y="1880485"/>
            <a:ext cx="9593101" cy="4136002"/>
          </a:xfrm>
        </p:spPr>
        <p:txBody>
          <a:bodyPr>
            <a:normAutofit lnSpcReduction="10000"/>
          </a:bodyPr>
          <a:lstStyle/>
          <a:p>
            <a:pPr marL="0" indent="0" fontAlgn="base">
              <a:buNone/>
            </a:pPr>
            <a:r>
              <a:rPr lang="sl-SI" b="1" dirty="0">
                <a:latin typeface="Arial Narrow" panose="020B0606020202030204" pitchFamily="34" charset="0"/>
              </a:rPr>
              <a:t>Kuhinja</a:t>
            </a:r>
          </a:p>
          <a:p>
            <a:pPr lvl="1" fontAlgn="base">
              <a:buFont typeface="Wingdings" panose="05000000000000000000" pitchFamily="2" charset="2"/>
              <a:buChar char="Ø"/>
            </a:pPr>
            <a:r>
              <a:rPr lang="sl-SI" dirty="0">
                <a:solidFill>
                  <a:srgbClr val="000000"/>
                </a:solidFill>
                <a:latin typeface="Arial Narrow" panose="020B0606020202030204" pitchFamily="34" charset="0"/>
              </a:rPr>
              <a:t>Pomivalni stroj zaženi, ko je res poln posode.</a:t>
            </a:r>
          </a:p>
          <a:p>
            <a:pPr lvl="1" fontAlgn="base">
              <a:buFont typeface="Wingdings" panose="05000000000000000000" pitchFamily="2" charset="2"/>
              <a:buChar char="Ø"/>
            </a:pPr>
            <a:r>
              <a:rPr lang="sl-SI" dirty="0">
                <a:solidFill>
                  <a:srgbClr val="000000"/>
                </a:solidFill>
                <a:latin typeface="Arial Narrow" panose="020B0606020202030204" pitchFamily="34" charset="0"/>
              </a:rPr>
              <a:t>Vodo, ki si jo uporabil za pranje zelenjave, porabi za zalivanje vrta ali sobnih rastlin.</a:t>
            </a:r>
          </a:p>
          <a:p>
            <a:pPr lvl="1" fontAlgn="base">
              <a:buFont typeface="Wingdings" panose="05000000000000000000" pitchFamily="2" charset="2"/>
              <a:buChar char="Ø"/>
            </a:pPr>
            <a:r>
              <a:rPr lang="sl-SI" dirty="0">
                <a:solidFill>
                  <a:srgbClr val="000000"/>
                </a:solidFill>
                <a:latin typeface="Arial Narrow" panose="020B0606020202030204" pitchFamily="34" charset="0"/>
              </a:rPr>
              <a:t>Ko čistiš akvarij, uporabi vodo iz akvarija za zalivanje rož. Ta voda je bogata z dušikom in fosforjem = brezplačno in poceni gnojilo.</a:t>
            </a:r>
          </a:p>
          <a:p>
            <a:pPr lvl="1" fontAlgn="base">
              <a:buFont typeface="Wingdings" panose="05000000000000000000" pitchFamily="2" charset="2"/>
              <a:buChar char="Ø"/>
            </a:pPr>
            <a:r>
              <a:rPr lang="sl-SI" dirty="0">
                <a:solidFill>
                  <a:srgbClr val="000000"/>
                </a:solidFill>
                <a:latin typeface="Arial Narrow" panose="020B0606020202030204" pitchFamily="34" charset="0"/>
              </a:rPr>
              <a:t>Za tajanje zamrznjenih izdelkov ne uporabljaj tekoče vode iz pipe.</a:t>
            </a:r>
          </a:p>
          <a:p>
            <a:pPr lvl="1" fontAlgn="base">
              <a:buFont typeface="Wingdings" panose="05000000000000000000" pitchFamily="2" charset="2"/>
              <a:buChar char="Ø"/>
            </a:pPr>
            <a:r>
              <a:rPr lang="sl-SI" dirty="0">
                <a:solidFill>
                  <a:srgbClr val="000000"/>
                </a:solidFill>
                <a:latin typeface="Arial Narrow" panose="020B0606020202030204" pitchFamily="34" charset="0"/>
              </a:rPr>
              <a:t>Kadar kupujete doma pomivalni stroj, bodite pozorni na porabo vode. Razlike med aparati so precejšnje.</a:t>
            </a:r>
          </a:p>
          <a:p>
            <a:pPr lvl="1" fontAlgn="base">
              <a:buFont typeface="Wingdings" panose="05000000000000000000" pitchFamily="2" charset="2"/>
              <a:buChar char="Ø"/>
            </a:pPr>
            <a:r>
              <a:rPr lang="sl-SI" dirty="0">
                <a:solidFill>
                  <a:srgbClr val="000000"/>
                </a:solidFill>
                <a:latin typeface="Arial Narrow" panose="020B0606020202030204" pitchFamily="34" charset="0"/>
              </a:rPr>
              <a:t>Medtem ko čakaš, da bo iz pipe pritekla hladna voda, bi lahko napolnili šest dvolitrskih steklenic. Zato steklenico vode ohladi v hladilniku.</a:t>
            </a:r>
          </a:p>
          <a:p>
            <a:pPr lvl="1" fontAlgn="base">
              <a:buFont typeface="Wingdings" panose="05000000000000000000" pitchFamily="2" charset="2"/>
              <a:buChar char="Ø"/>
            </a:pPr>
            <a:r>
              <a:rPr lang="sl-SI" dirty="0">
                <a:solidFill>
                  <a:srgbClr val="000000"/>
                </a:solidFill>
                <a:latin typeface="Arial Narrow" panose="020B0606020202030204" pitchFamily="34" charset="0"/>
              </a:rPr>
              <a:t>Hrano kuhajte v čim manjši količini vode. S tem ne boste samo prihranili vode, temveč tudi zadržali hranilne snovi.</a:t>
            </a:r>
          </a:p>
          <a:p>
            <a:pPr marL="0" indent="0">
              <a:buNone/>
            </a:pPr>
            <a:endParaRPr lang="sl-SI" dirty="0">
              <a:latin typeface="Arial Narrow" panose="020B0606020202030204" pitchFamily="34" charset="0"/>
            </a:endParaRPr>
          </a:p>
          <a:p>
            <a:pPr marL="0" indent="0" algn="ctr">
              <a:buNone/>
            </a:pPr>
            <a:r>
              <a:rPr lang="sl-SI" b="1" i="1" u="sng" dirty="0">
                <a:solidFill>
                  <a:srgbClr val="00B0F0"/>
                </a:solidFill>
                <a:latin typeface="Arial Narrow" panose="020B0606020202030204" pitchFamily="34" charset="0"/>
              </a:rPr>
              <a:t>Pri nas pijemo vodo iz pipe saj je zdravstveno ustrezna.</a:t>
            </a:r>
          </a:p>
          <a:p>
            <a:endParaRPr lang="sl-SI" dirty="0">
              <a:latin typeface="Arial Narrow" panose="020B0606020202030204" pitchFamily="34" charset="0"/>
            </a:endParaRPr>
          </a:p>
          <a:p>
            <a:endParaRPr lang="sl-SI" dirty="0">
              <a:latin typeface="Arial Narrow" panose="020B0606020202030204" pitchFamily="34" charset="0"/>
            </a:endParaRPr>
          </a:p>
        </p:txBody>
      </p:sp>
      <p:pic>
        <p:nvPicPr>
          <p:cNvPr id="7" name="Slika 6">
            <a:extLst>
              <a:ext uri="{FF2B5EF4-FFF2-40B4-BE49-F238E27FC236}">
                <a16:creationId xmlns:a16="http://schemas.microsoft.com/office/drawing/2014/main" id="{C5CCDC15-84C0-410F-B7BC-C25B2EBEC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2045" y="166756"/>
            <a:ext cx="3166717" cy="2206487"/>
          </a:xfrm>
          <a:prstGeom prst="rect">
            <a:avLst/>
          </a:prstGeom>
        </p:spPr>
      </p:pic>
      <p:pic>
        <p:nvPicPr>
          <p:cNvPr id="5" name="Slika 4">
            <a:extLst>
              <a:ext uri="{FF2B5EF4-FFF2-40B4-BE49-F238E27FC236}">
                <a16:creationId xmlns:a16="http://schemas.microsoft.com/office/drawing/2014/main" id="{80439093-0849-44BA-A4F0-348D4C09A335}"/>
              </a:ext>
            </a:extLst>
          </p:cNvPr>
          <p:cNvPicPr>
            <a:picLocks noChangeAspect="1"/>
          </p:cNvPicPr>
          <p:nvPr/>
        </p:nvPicPr>
        <p:blipFill>
          <a:blip r:embed="rId3"/>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1622439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2D93C8F-887A-4ECF-8A45-C6FFA741B02F}"/>
              </a:ext>
            </a:extLst>
          </p:cNvPr>
          <p:cNvSpPr>
            <a:spLocks noGrp="1"/>
          </p:cNvSpPr>
          <p:nvPr>
            <p:ph type="title"/>
          </p:nvPr>
        </p:nvSpPr>
        <p:spPr>
          <a:xfrm>
            <a:off x="764002" y="609600"/>
            <a:ext cx="8510000" cy="1320800"/>
          </a:xfrm>
        </p:spPr>
        <p:txBody>
          <a:bodyPr/>
          <a:lstStyle/>
          <a:p>
            <a:r>
              <a:rPr lang="sl-SI" dirty="0">
                <a:latin typeface="Arial Narrow" panose="020B0606020202030204" pitchFamily="34" charset="0"/>
              </a:rPr>
              <a:t>Uvod </a:t>
            </a:r>
          </a:p>
        </p:txBody>
      </p:sp>
      <p:sp>
        <p:nvSpPr>
          <p:cNvPr id="4" name="Označba mesta vsebine 5">
            <a:extLst>
              <a:ext uri="{FF2B5EF4-FFF2-40B4-BE49-F238E27FC236}">
                <a16:creationId xmlns:a16="http://schemas.microsoft.com/office/drawing/2014/main" id="{7E5DB5B3-6A4E-4FBE-AF4F-089E97C4EB4F}"/>
              </a:ext>
            </a:extLst>
          </p:cNvPr>
          <p:cNvSpPr>
            <a:spLocks noGrp="1"/>
          </p:cNvSpPr>
          <p:nvPr>
            <p:ph idx="1"/>
          </p:nvPr>
        </p:nvSpPr>
        <p:spPr>
          <a:xfrm>
            <a:off x="764002" y="1650380"/>
            <a:ext cx="8596312" cy="3881437"/>
          </a:xfrm>
        </p:spPr>
        <p:txBody>
          <a:bodyPr/>
          <a:lstStyle/>
          <a:p>
            <a:r>
              <a:rPr lang="sl-SI" dirty="0">
                <a:latin typeface="Arial Narrow" panose="020B0606020202030204" pitchFamily="34" charset="0"/>
                <a:ea typeface="Verdana" panose="020B0604030504040204" pitchFamily="34" charset="0"/>
              </a:rPr>
              <a:t>Neonesnažena voda je naravna dobrina, ki je pogoj za življenje.</a:t>
            </a:r>
          </a:p>
          <a:p>
            <a:endParaRPr lang="sl-SI" dirty="0">
              <a:latin typeface="Arial Narrow" panose="020B0606020202030204" pitchFamily="34" charset="0"/>
              <a:ea typeface="Verdana" panose="020B0604030504040204" pitchFamily="34" charset="0"/>
            </a:endParaRPr>
          </a:p>
          <a:p>
            <a:r>
              <a:rPr lang="sl-SI" dirty="0">
                <a:latin typeface="Arial Narrow" panose="020B0606020202030204" pitchFamily="34" charset="0"/>
                <a:ea typeface="Verdana" panose="020B0604030504040204" pitchFamily="34" charset="0"/>
              </a:rPr>
              <a:t>Dejavnik tveganja je že sama narava kraškega vodnega vira, poleg človekovih dejavnosti.</a:t>
            </a:r>
          </a:p>
          <a:p>
            <a:endParaRPr lang="sl-SI" dirty="0">
              <a:latin typeface="Arial Narrow" panose="020B0606020202030204" pitchFamily="34" charset="0"/>
              <a:ea typeface="Verdana" panose="020B0604030504040204" pitchFamily="34" charset="0"/>
            </a:endParaRPr>
          </a:p>
          <a:p>
            <a:r>
              <a:rPr lang="sl-SI" dirty="0">
                <a:latin typeface="Arial Narrow" panose="020B0606020202030204" pitchFamily="34" charset="0"/>
                <a:ea typeface="Verdana" panose="020B0604030504040204" pitchFamily="34" charset="0"/>
              </a:rPr>
              <a:t>Odnos do vode se začne oblikovati že v zgodnjih otroških letih. </a:t>
            </a:r>
          </a:p>
          <a:p>
            <a:endParaRPr lang="sl-SI" dirty="0">
              <a:latin typeface="Arial Narrow" panose="020B0606020202030204" pitchFamily="34" charset="0"/>
              <a:ea typeface="Verdana" panose="020B0604030504040204" pitchFamily="34" charset="0"/>
            </a:endParaRPr>
          </a:p>
          <a:p>
            <a:r>
              <a:rPr lang="sl-SI" dirty="0">
                <a:latin typeface="Arial Narrow" panose="020B0606020202030204" pitchFamily="34" charset="0"/>
                <a:ea typeface="Verdana" panose="020B0604030504040204" pitchFamily="34" charset="0"/>
              </a:rPr>
              <a:t>Znanje je prvi korak, najboljša in najcenejša naložba, ki pomaga k cilju. </a:t>
            </a:r>
          </a:p>
          <a:p>
            <a:endParaRPr lang="sl-SI" altLang="sl-SI" dirty="0">
              <a:latin typeface="Arial Narrow" panose="020B0606020202030204" pitchFamily="34" charset="0"/>
              <a:ea typeface="Verdana" panose="020B0604030504040204" pitchFamily="34" charset="0"/>
            </a:endParaRPr>
          </a:p>
        </p:txBody>
      </p:sp>
      <p:pic>
        <p:nvPicPr>
          <p:cNvPr id="3" name="Slika 2">
            <a:extLst>
              <a:ext uri="{FF2B5EF4-FFF2-40B4-BE49-F238E27FC236}">
                <a16:creationId xmlns:a16="http://schemas.microsoft.com/office/drawing/2014/main" id="{BF403FEE-DD9B-48EC-8532-E20D37A83459}"/>
              </a:ext>
            </a:extLst>
          </p:cNvPr>
          <p:cNvPicPr>
            <a:picLocks noChangeAspect="1"/>
          </p:cNvPicPr>
          <p:nvPr/>
        </p:nvPicPr>
        <p:blipFill>
          <a:blip r:embed="rId2"/>
          <a:stretch>
            <a:fillRect/>
          </a:stretch>
        </p:blipFill>
        <p:spPr>
          <a:xfrm>
            <a:off x="8015217" y="6480313"/>
            <a:ext cx="905990" cy="312488"/>
          </a:xfrm>
          <a:prstGeom prst="rect">
            <a:avLst/>
          </a:prstGeom>
        </p:spPr>
      </p:pic>
    </p:spTree>
    <p:extLst>
      <p:ext uri="{BB962C8B-B14F-4D97-AF65-F5344CB8AC3E}">
        <p14:creationId xmlns:p14="http://schemas.microsoft.com/office/powerpoint/2010/main" val="3219996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043600-41AB-4AB7-B027-0B20325573BE}"/>
              </a:ext>
            </a:extLst>
          </p:cNvPr>
          <p:cNvSpPr>
            <a:spLocks noGrp="1"/>
          </p:cNvSpPr>
          <p:nvPr>
            <p:ph type="title"/>
          </p:nvPr>
        </p:nvSpPr>
        <p:spPr/>
        <p:txBody>
          <a:bodyPr/>
          <a:lstStyle/>
          <a:p>
            <a:r>
              <a:rPr lang="sl-SI" dirty="0">
                <a:latin typeface="Arial Narrow" panose="020B0606020202030204" pitchFamily="34" charset="0"/>
              </a:rPr>
              <a:t>Tablice z dejstvi (načini smotrne rabe vode)</a:t>
            </a:r>
          </a:p>
        </p:txBody>
      </p:sp>
      <p:sp>
        <p:nvSpPr>
          <p:cNvPr id="3" name="Označba mesta vsebine 2">
            <a:extLst>
              <a:ext uri="{FF2B5EF4-FFF2-40B4-BE49-F238E27FC236}">
                <a16:creationId xmlns:a16="http://schemas.microsoft.com/office/drawing/2014/main" id="{558DF12C-93BE-4929-8B05-3178DA0521DD}"/>
              </a:ext>
            </a:extLst>
          </p:cNvPr>
          <p:cNvSpPr>
            <a:spLocks noGrp="1"/>
          </p:cNvSpPr>
          <p:nvPr>
            <p:ph idx="1"/>
          </p:nvPr>
        </p:nvSpPr>
        <p:spPr>
          <a:xfrm>
            <a:off x="432168" y="2088845"/>
            <a:ext cx="9434075" cy="4066789"/>
          </a:xfrm>
        </p:spPr>
        <p:txBody>
          <a:bodyPr>
            <a:normAutofit/>
          </a:bodyPr>
          <a:lstStyle/>
          <a:p>
            <a:pPr marL="0" indent="0">
              <a:buNone/>
            </a:pPr>
            <a:r>
              <a:rPr lang="sl-SI" b="1" dirty="0">
                <a:latin typeface="Arial Narrow" panose="020B0606020202030204" pitchFamily="34" charset="0"/>
              </a:rPr>
              <a:t>Vrt</a:t>
            </a:r>
          </a:p>
          <a:p>
            <a:pPr lvl="1" fontAlgn="base">
              <a:buFont typeface="Wingdings" panose="05000000000000000000" pitchFamily="2" charset="2"/>
              <a:buChar char="Ø"/>
            </a:pPr>
            <a:r>
              <a:rPr lang="sl-SI" dirty="0">
                <a:latin typeface="Arial Narrow" panose="020B0606020202030204" pitchFamily="34" charset="0"/>
              </a:rPr>
              <a:t>Rastline zalivaj zgodaj zjutraj ali zvečer, ko so temperature najnižje in je tudi izhlapevanje manjše.</a:t>
            </a:r>
          </a:p>
          <a:p>
            <a:pPr lvl="1" fontAlgn="base">
              <a:buFont typeface="Wingdings" panose="05000000000000000000" pitchFamily="2" charset="2"/>
              <a:buChar char="Ø"/>
            </a:pPr>
            <a:r>
              <a:rPr lang="sl-SI" dirty="0">
                <a:latin typeface="Arial Narrow" panose="020B0606020202030204" pitchFamily="34" charset="0"/>
              </a:rPr>
              <a:t>Vrt zalivaj z deževnico iz soda.</a:t>
            </a:r>
          </a:p>
          <a:p>
            <a:pPr lvl="1" fontAlgn="base">
              <a:buFont typeface="Wingdings" panose="05000000000000000000" pitchFamily="2" charset="2"/>
              <a:buChar char="Ø"/>
            </a:pPr>
            <a:r>
              <a:rPr lang="sl-SI" dirty="0">
                <a:latin typeface="Arial Narrow" panose="020B0606020202030204" pitchFamily="34" charset="0"/>
              </a:rPr>
              <a:t>Zalivaj posamezne rastline in ne uporabljaj pršilke</a:t>
            </a:r>
          </a:p>
          <a:p>
            <a:pPr lvl="1" fontAlgn="base">
              <a:buFont typeface="Wingdings" panose="05000000000000000000" pitchFamily="2" charset="2"/>
              <a:buChar char="Ø"/>
            </a:pPr>
            <a:r>
              <a:rPr lang="sl-SI" dirty="0">
                <a:latin typeface="Arial Narrow" panose="020B0606020202030204" pitchFamily="34" charset="0"/>
              </a:rPr>
              <a:t>Ob rastline namesti v tla plastične lončke ali plastične steklenice, tako bo voda prišla direktno do korenin</a:t>
            </a:r>
          </a:p>
          <a:p>
            <a:pPr lvl="1" fontAlgn="base">
              <a:buFont typeface="Wingdings" panose="05000000000000000000" pitchFamily="2" charset="2"/>
              <a:buChar char="Ø"/>
            </a:pPr>
            <a:r>
              <a:rPr lang="sl-SI" dirty="0">
                <a:latin typeface="Arial Narrow" panose="020B0606020202030204" pitchFamily="34" charset="0"/>
              </a:rPr>
              <a:t>Zalivaj raje dalj časa in manj pogosto. S tem boš spodbudili rastline k razvoju globokih korenin, ki bodo omogočale rastlini črpanje vode iz večje globine</a:t>
            </a:r>
          </a:p>
          <a:p>
            <a:pPr lvl="1" fontAlgn="base">
              <a:buFont typeface="Wingdings" panose="05000000000000000000" pitchFamily="2" charset="2"/>
              <a:buChar char="Ø"/>
            </a:pPr>
            <a:r>
              <a:rPr lang="sl-SI" dirty="0">
                <a:latin typeface="Arial Narrow" panose="020B0606020202030204" pitchFamily="34" charset="0"/>
              </a:rPr>
              <a:t>Površine med rastlinami pokrij s pokrivko iz slame, lubja ali pokošenih travnih ostankov, da preprečiš izhlapevanje vode</a:t>
            </a:r>
          </a:p>
          <a:p>
            <a:pPr>
              <a:buFont typeface="Wingdings" panose="05000000000000000000" pitchFamily="2" charset="2"/>
              <a:buChar char="Ø"/>
            </a:pPr>
            <a:endParaRPr lang="sl-SI" b="1" dirty="0">
              <a:latin typeface="Arial Narrow" panose="020B0606020202030204" pitchFamily="34" charset="0"/>
            </a:endParaRPr>
          </a:p>
          <a:p>
            <a:pPr marL="0" indent="0" algn="ctr">
              <a:buNone/>
            </a:pPr>
            <a:r>
              <a:rPr lang="sl-SI" b="1" i="1" u="sng" dirty="0">
                <a:solidFill>
                  <a:srgbClr val="00B0F0"/>
                </a:solidFill>
                <a:latin typeface="Arial Narrow" panose="020B0606020202030204" pitchFamily="34" charset="0"/>
              </a:rPr>
              <a:t>Pri zalivanju vrta uporabi vodo kapnice.</a:t>
            </a:r>
          </a:p>
        </p:txBody>
      </p:sp>
      <p:pic>
        <p:nvPicPr>
          <p:cNvPr id="4" name="Slika 3">
            <a:extLst>
              <a:ext uri="{FF2B5EF4-FFF2-40B4-BE49-F238E27FC236}">
                <a16:creationId xmlns:a16="http://schemas.microsoft.com/office/drawing/2014/main" id="{40ABE9E3-791F-4216-B58D-FBEE73F6B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5654" y="1270000"/>
            <a:ext cx="3144178" cy="2279375"/>
          </a:xfrm>
          <a:prstGeom prst="rect">
            <a:avLst/>
          </a:prstGeom>
        </p:spPr>
      </p:pic>
      <p:pic>
        <p:nvPicPr>
          <p:cNvPr id="5" name="Slika 4">
            <a:extLst>
              <a:ext uri="{FF2B5EF4-FFF2-40B4-BE49-F238E27FC236}">
                <a16:creationId xmlns:a16="http://schemas.microsoft.com/office/drawing/2014/main" id="{AA1CC7AC-8633-49E2-AC3E-C8F201F7FAC9}"/>
              </a:ext>
            </a:extLst>
          </p:cNvPr>
          <p:cNvPicPr>
            <a:picLocks noChangeAspect="1"/>
          </p:cNvPicPr>
          <p:nvPr/>
        </p:nvPicPr>
        <p:blipFill>
          <a:blip r:embed="rId3"/>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4137322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043600-41AB-4AB7-B027-0B20325573BE}"/>
              </a:ext>
            </a:extLst>
          </p:cNvPr>
          <p:cNvSpPr>
            <a:spLocks noGrp="1"/>
          </p:cNvSpPr>
          <p:nvPr>
            <p:ph type="title"/>
          </p:nvPr>
        </p:nvSpPr>
        <p:spPr>
          <a:xfrm>
            <a:off x="677334" y="609600"/>
            <a:ext cx="9045786" cy="1320800"/>
          </a:xfrm>
        </p:spPr>
        <p:txBody>
          <a:bodyPr>
            <a:normAutofit fontScale="90000"/>
          </a:bodyPr>
          <a:lstStyle/>
          <a:p>
            <a:r>
              <a:rPr lang="sl-SI" dirty="0">
                <a:latin typeface="Arial Narrow" panose="020B0606020202030204" pitchFamily="34" charset="0"/>
              </a:rPr>
              <a:t>Tablice z dejstvi (naravna kozmetična sredstev in sredstev za čiščenje za učinkovito ravnanje z odpadnimi vodami)</a:t>
            </a:r>
          </a:p>
        </p:txBody>
      </p:sp>
      <p:sp>
        <p:nvSpPr>
          <p:cNvPr id="3" name="Označba mesta vsebine 2">
            <a:extLst>
              <a:ext uri="{FF2B5EF4-FFF2-40B4-BE49-F238E27FC236}">
                <a16:creationId xmlns:a16="http://schemas.microsoft.com/office/drawing/2014/main" id="{558DF12C-93BE-4929-8B05-3178DA0521DD}"/>
              </a:ext>
            </a:extLst>
          </p:cNvPr>
          <p:cNvSpPr>
            <a:spLocks noGrp="1"/>
          </p:cNvSpPr>
          <p:nvPr>
            <p:ph idx="1"/>
          </p:nvPr>
        </p:nvSpPr>
        <p:spPr>
          <a:xfrm>
            <a:off x="677334" y="2113281"/>
            <a:ext cx="8596668" cy="4425922"/>
          </a:xfrm>
        </p:spPr>
        <p:txBody>
          <a:bodyPr/>
          <a:lstStyle/>
          <a:p>
            <a:pPr marL="0" indent="0">
              <a:buNone/>
            </a:pPr>
            <a:r>
              <a:rPr lang="sl-SI" b="1" dirty="0">
                <a:latin typeface="Arial Narrow" panose="020B0606020202030204" pitchFamily="34" charset="0"/>
              </a:rPr>
              <a:t>Kopalnica</a:t>
            </a:r>
          </a:p>
          <a:p>
            <a:pPr>
              <a:buFont typeface="Wingdings" panose="05000000000000000000" pitchFamily="2" charset="2"/>
              <a:buChar char="Ø"/>
            </a:pPr>
            <a:r>
              <a:rPr lang="sl-SI" dirty="0">
                <a:latin typeface="Arial Narrow" panose="020B0606020202030204" pitchFamily="34" charset="0"/>
              </a:rPr>
              <a:t>Uporaba naravnih kozmetičnih pripravkov za nego telesa.</a:t>
            </a:r>
          </a:p>
          <a:p>
            <a:pPr marL="0" indent="0">
              <a:buNone/>
            </a:pPr>
            <a:endParaRPr lang="sl-SI" dirty="0">
              <a:latin typeface="Arial Narrow" panose="020B0606020202030204" pitchFamily="34" charset="0"/>
            </a:endParaRPr>
          </a:p>
          <a:p>
            <a:endParaRPr lang="sl-SI" dirty="0">
              <a:latin typeface="Arial Narrow" panose="020B0606020202030204" pitchFamily="34" charset="0"/>
            </a:endParaRPr>
          </a:p>
          <a:p>
            <a:endParaRPr lang="sl-SI" dirty="0">
              <a:latin typeface="Arial Narrow" panose="020B0606020202030204" pitchFamily="34" charset="0"/>
            </a:endParaRPr>
          </a:p>
          <a:p>
            <a:endParaRPr lang="sl-SI" dirty="0">
              <a:latin typeface="Arial Narrow" panose="020B0606020202030204" pitchFamily="34" charset="0"/>
            </a:endParaRPr>
          </a:p>
        </p:txBody>
      </p:sp>
      <p:pic>
        <p:nvPicPr>
          <p:cNvPr id="4" name="Slika 3">
            <a:extLst>
              <a:ext uri="{FF2B5EF4-FFF2-40B4-BE49-F238E27FC236}">
                <a16:creationId xmlns:a16="http://schemas.microsoft.com/office/drawing/2014/main" id="{096D3ADF-9229-41DC-8382-651C68A8290F}"/>
              </a:ext>
            </a:extLst>
          </p:cNvPr>
          <p:cNvPicPr>
            <a:picLocks noChangeAspect="1"/>
          </p:cNvPicPr>
          <p:nvPr/>
        </p:nvPicPr>
        <p:blipFill>
          <a:blip r:embed="rId2"/>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2470844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043600-41AB-4AB7-B027-0B20325573BE}"/>
              </a:ext>
            </a:extLst>
          </p:cNvPr>
          <p:cNvSpPr>
            <a:spLocks noGrp="1"/>
          </p:cNvSpPr>
          <p:nvPr>
            <p:ph type="title"/>
          </p:nvPr>
        </p:nvSpPr>
        <p:spPr>
          <a:xfrm>
            <a:off x="677334" y="609600"/>
            <a:ext cx="9045786" cy="1320800"/>
          </a:xfrm>
        </p:spPr>
        <p:txBody>
          <a:bodyPr>
            <a:normAutofit fontScale="90000"/>
          </a:bodyPr>
          <a:lstStyle/>
          <a:p>
            <a:r>
              <a:rPr lang="sl-SI" dirty="0">
                <a:latin typeface="Arial Narrow" panose="020B0606020202030204" pitchFamily="34" charset="0"/>
              </a:rPr>
              <a:t>Tablice z dejstvi (naravna kozmetična sredstev in sredstev za čiščenje za učinkovito ravnanje z odpadnimi vodami)</a:t>
            </a:r>
          </a:p>
        </p:txBody>
      </p:sp>
      <p:sp>
        <p:nvSpPr>
          <p:cNvPr id="3" name="Označba mesta vsebine 2">
            <a:extLst>
              <a:ext uri="{FF2B5EF4-FFF2-40B4-BE49-F238E27FC236}">
                <a16:creationId xmlns:a16="http://schemas.microsoft.com/office/drawing/2014/main" id="{558DF12C-93BE-4929-8B05-3178DA0521DD}"/>
              </a:ext>
            </a:extLst>
          </p:cNvPr>
          <p:cNvSpPr>
            <a:spLocks noGrp="1"/>
          </p:cNvSpPr>
          <p:nvPr>
            <p:ph idx="1"/>
          </p:nvPr>
        </p:nvSpPr>
        <p:spPr>
          <a:xfrm>
            <a:off x="677334" y="2113281"/>
            <a:ext cx="8596668" cy="4425922"/>
          </a:xfrm>
        </p:spPr>
        <p:txBody>
          <a:bodyPr/>
          <a:lstStyle/>
          <a:p>
            <a:pPr marL="0" indent="0">
              <a:buNone/>
            </a:pPr>
            <a:r>
              <a:rPr lang="sl-SI" b="1" dirty="0">
                <a:latin typeface="Arial Narrow" panose="020B0606020202030204" pitchFamily="34" charset="0"/>
              </a:rPr>
              <a:t>Kuhinja</a:t>
            </a:r>
          </a:p>
          <a:p>
            <a:r>
              <a:rPr lang="sl-SI" dirty="0">
                <a:latin typeface="Arial Narrow" panose="020B0606020202030204" pitchFamily="34" charset="0"/>
              </a:rPr>
              <a:t>Uporaba naravnih sredstev za pomivanje posode.</a:t>
            </a:r>
          </a:p>
          <a:p>
            <a:pPr marL="0" indent="0">
              <a:buNone/>
            </a:pPr>
            <a:endParaRPr lang="sl-SI" dirty="0">
              <a:latin typeface="Arial Narrow" panose="020B0606020202030204" pitchFamily="34" charset="0"/>
            </a:endParaRPr>
          </a:p>
          <a:p>
            <a:endParaRPr lang="sl-SI" dirty="0">
              <a:latin typeface="Arial Narrow" panose="020B0606020202030204" pitchFamily="34" charset="0"/>
            </a:endParaRPr>
          </a:p>
          <a:p>
            <a:endParaRPr lang="sl-SI" dirty="0">
              <a:latin typeface="Arial Narrow" panose="020B0606020202030204" pitchFamily="34" charset="0"/>
            </a:endParaRPr>
          </a:p>
          <a:p>
            <a:pPr marL="0" indent="0">
              <a:buNone/>
            </a:pPr>
            <a:endParaRPr lang="sl-SI" dirty="0">
              <a:latin typeface="Arial Narrow" panose="020B0606020202030204" pitchFamily="34" charset="0"/>
            </a:endParaRPr>
          </a:p>
        </p:txBody>
      </p:sp>
      <p:pic>
        <p:nvPicPr>
          <p:cNvPr id="4" name="Slika 3">
            <a:extLst>
              <a:ext uri="{FF2B5EF4-FFF2-40B4-BE49-F238E27FC236}">
                <a16:creationId xmlns:a16="http://schemas.microsoft.com/office/drawing/2014/main" id="{2D67B815-3C86-450C-9CE2-BB4BA2EB39A6}"/>
              </a:ext>
            </a:extLst>
          </p:cNvPr>
          <p:cNvPicPr>
            <a:picLocks noChangeAspect="1"/>
          </p:cNvPicPr>
          <p:nvPr/>
        </p:nvPicPr>
        <p:blipFill>
          <a:blip r:embed="rId2"/>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2534293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043600-41AB-4AB7-B027-0B20325573BE}"/>
              </a:ext>
            </a:extLst>
          </p:cNvPr>
          <p:cNvSpPr>
            <a:spLocks noGrp="1"/>
          </p:cNvSpPr>
          <p:nvPr>
            <p:ph type="title"/>
          </p:nvPr>
        </p:nvSpPr>
        <p:spPr>
          <a:xfrm>
            <a:off x="677334" y="609600"/>
            <a:ext cx="9045786" cy="1320800"/>
          </a:xfrm>
        </p:spPr>
        <p:txBody>
          <a:bodyPr>
            <a:normAutofit fontScale="90000"/>
          </a:bodyPr>
          <a:lstStyle/>
          <a:p>
            <a:r>
              <a:rPr lang="sl-SI" dirty="0">
                <a:latin typeface="Arial Narrow" panose="020B0606020202030204" pitchFamily="34" charset="0"/>
              </a:rPr>
              <a:t>Tablice z dejstvi (naravna kozmetična sredstev in sredstev za čiščenje za učinkovito ravnanje z odpadnimi vodami)</a:t>
            </a:r>
          </a:p>
        </p:txBody>
      </p:sp>
      <p:sp>
        <p:nvSpPr>
          <p:cNvPr id="3" name="Označba mesta vsebine 2">
            <a:extLst>
              <a:ext uri="{FF2B5EF4-FFF2-40B4-BE49-F238E27FC236}">
                <a16:creationId xmlns:a16="http://schemas.microsoft.com/office/drawing/2014/main" id="{558DF12C-93BE-4929-8B05-3178DA0521DD}"/>
              </a:ext>
            </a:extLst>
          </p:cNvPr>
          <p:cNvSpPr>
            <a:spLocks noGrp="1"/>
          </p:cNvSpPr>
          <p:nvPr>
            <p:ph idx="1"/>
          </p:nvPr>
        </p:nvSpPr>
        <p:spPr>
          <a:xfrm>
            <a:off x="677334" y="2113281"/>
            <a:ext cx="8596668" cy="4425922"/>
          </a:xfrm>
        </p:spPr>
        <p:txBody>
          <a:bodyPr/>
          <a:lstStyle/>
          <a:p>
            <a:pPr marL="0" indent="0">
              <a:buNone/>
            </a:pPr>
            <a:r>
              <a:rPr lang="sl-SI" b="1" dirty="0">
                <a:latin typeface="Arial Narrow" panose="020B0606020202030204" pitchFamily="34" charset="0"/>
              </a:rPr>
              <a:t>Vrt </a:t>
            </a:r>
          </a:p>
          <a:p>
            <a:r>
              <a:rPr lang="sl-SI" dirty="0">
                <a:latin typeface="Arial Narrow" panose="020B0606020202030204" pitchFamily="34" charset="0"/>
              </a:rPr>
              <a:t>Vključevanje gostov v skrb za vrt ter aktivno rabo le-tega.</a:t>
            </a:r>
          </a:p>
          <a:p>
            <a:endParaRPr lang="sl-SI" dirty="0">
              <a:latin typeface="Arial Narrow" panose="020B0606020202030204" pitchFamily="34" charset="0"/>
            </a:endParaRPr>
          </a:p>
        </p:txBody>
      </p:sp>
      <p:pic>
        <p:nvPicPr>
          <p:cNvPr id="4" name="Slika 3">
            <a:extLst>
              <a:ext uri="{FF2B5EF4-FFF2-40B4-BE49-F238E27FC236}">
                <a16:creationId xmlns:a16="http://schemas.microsoft.com/office/drawing/2014/main" id="{1083937E-9F4C-49FC-A6DA-2C1ABF442289}"/>
              </a:ext>
            </a:extLst>
          </p:cNvPr>
          <p:cNvPicPr>
            <a:picLocks noChangeAspect="1"/>
          </p:cNvPicPr>
          <p:nvPr/>
        </p:nvPicPr>
        <p:blipFill>
          <a:blip r:embed="rId2"/>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870041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ECCA89-965B-419E-A7EA-4C546C9A8D97}"/>
              </a:ext>
            </a:extLst>
          </p:cNvPr>
          <p:cNvSpPr>
            <a:spLocks noGrp="1"/>
          </p:cNvSpPr>
          <p:nvPr>
            <p:ph type="title"/>
          </p:nvPr>
        </p:nvSpPr>
        <p:spPr/>
        <p:txBody>
          <a:bodyPr/>
          <a:lstStyle/>
          <a:p>
            <a:r>
              <a:rPr lang="sl-SI" dirty="0">
                <a:latin typeface="Arial Narrow" panose="020B0606020202030204" pitchFamily="34" charset="0"/>
              </a:rPr>
              <a:t>Če povzamemo</a:t>
            </a:r>
          </a:p>
        </p:txBody>
      </p:sp>
      <p:sp>
        <p:nvSpPr>
          <p:cNvPr id="3" name="Označba mesta vsebine 2">
            <a:extLst>
              <a:ext uri="{FF2B5EF4-FFF2-40B4-BE49-F238E27FC236}">
                <a16:creationId xmlns:a16="http://schemas.microsoft.com/office/drawing/2014/main" id="{568D42D9-6515-4D0A-9C6D-B4B49E15369C}"/>
              </a:ext>
            </a:extLst>
          </p:cNvPr>
          <p:cNvSpPr>
            <a:spLocks noGrp="1"/>
          </p:cNvSpPr>
          <p:nvPr>
            <p:ph idx="1"/>
          </p:nvPr>
        </p:nvSpPr>
        <p:spPr>
          <a:xfrm>
            <a:off x="677334" y="2471507"/>
            <a:ext cx="10581793" cy="3880773"/>
          </a:xfrm>
        </p:spPr>
        <p:txBody>
          <a:bodyPr/>
          <a:lstStyle/>
          <a:p>
            <a:r>
              <a:rPr lang="sl-SI" dirty="0">
                <a:latin typeface="Arial Narrow" panose="020B0606020202030204" pitchFamily="34" charset="0"/>
              </a:rPr>
              <a:t>Povezovanje podjetij, občin, turističnih ponudnikov in proizvajalcev naravnih kozmetičnih pripravkov in čistil.</a:t>
            </a:r>
          </a:p>
          <a:p>
            <a:endParaRPr lang="sl-SI" dirty="0">
              <a:latin typeface="Arial Narrow" panose="020B0606020202030204" pitchFamily="34" charset="0"/>
            </a:endParaRPr>
          </a:p>
          <a:p>
            <a:endParaRPr lang="sl-SI" dirty="0">
              <a:latin typeface="Arial Narrow" panose="020B0606020202030204" pitchFamily="34" charset="0"/>
            </a:endParaRPr>
          </a:p>
          <a:p>
            <a:r>
              <a:rPr lang="sl-SI" dirty="0">
                <a:latin typeface="Arial Narrow" panose="020B0606020202030204" pitchFamily="34" charset="0"/>
              </a:rPr>
              <a:t>Oblikovanje in uporaba tablic z dejstvi s področja varovanja okolja. </a:t>
            </a:r>
          </a:p>
          <a:p>
            <a:endParaRPr lang="sl-SI" dirty="0">
              <a:latin typeface="Arial Narrow" panose="020B0606020202030204" pitchFamily="34" charset="0"/>
            </a:endParaRPr>
          </a:p>
          <a:p>
            <a:endParaRPr lang="sl-SI" dirty="0">
              <a:latin typeface="Arial Narrow" panose="020B0606020202030204" pitchFamily="34" charset="0"/>
            </a:endParaRPr>
          </a:p>
          <a:p>
            <a:r>
              <a:rPr lang="sl-SI" dirty="0">
                <a:latin typeface="Arial Narrow" panose="020B0606020202030204" pitchFamily="34" charset="0"/>
              </a:rPr>
              <a:t>Nadaljnje izobraževanje in strokovna pomoč turističnim ponudnikom na področju varovanja okolja.</a:t>
            </a:r>
          </a:p>
        </p:txBody>
      </p:sp>
      <p:pic>
        <p:nvPicPr>
          <p:cNvPr id="5" name="Slika 4">
            <a:extLst>
              <a:ext uri="{FF2B5EF4-FFF2-40B4-BE49-F238E27FC236}">
                <a16:creationId xmlns:a16="http://schemas.microsoft.com/office/drawing/2014/main" id="{6E01A0E4-7EA8-4428-AC92-40B72DF8A183}"/>
              </a:ext>
            </a:extLst>
          </p:cNvPr>
          <p:cNvPicPr>
            <a:picLocks noChangeAspect="1"/>
          </p:cNvPicPr>
          <p:nvPr/>
        </p:nvPicPr>
        <p:blipFill>
          <a:blip r:embed="rId2"/>
          <a:stretch>
            <a:fillRect/>
          </a:stretch>
        </p:blipFill>
        <p:spPr>
          <a:xfrm>
            <a:off x="5968230" y="5333993"/>
            <a:ext cx="1322016" cy="1177594"/>
          </a:xfrm>
          <a:prstGeom prst="rect">
            <a:avLst/>
          </a:prstGeom>
        </p:spPr>
      </p:pic>
      <p:pic>
        <p:nvPicPr>
          <p:cNvPr id="7" name="Slika 6">
            <a:extLst>
              <a:ext uri="{FF2B5EF4-FFF2-40B4-BE49-F238E27FC236}">
                <a16:creationId xmlns:a16="http://schemas.microsoft.com/office/drawing/2014/main" id="{F9A08A7B-B349-492D-AE67-FD67F5C2A3CC}"/>
              </a:ext>
            </a:extLst>
          </p:cNvPr>
          <p:cNvPicPr>
            <a:picLocks noChangeAspect="1"/>
          </p:cNvPicPr>
          <p:nvPr/>
        </p:nvPicPr>
        <p:blipFill>
          <a:blip r:embed="rId3"/>
          <a:stretch>
            <a:fillRect/>
          </a:stretch>
        </p:blipFill>
        <p:spPr>
          <a:xfrm>
            <a:off x="7238028" y="276353"/>
            <a:ext cx="1586069" cy="1861907"/>
          </a:xfrm>
          <a:prstGeom prst="rect">
            <a:avLst/>
          </a:prstGeom>
        </p:spPr>
      </p:pic>
      <p:pic>
        <p:nvPicPr>
          <p:cNvPr id="8" name="Slika 7">
            <a:extLst>
              <a:ext uri="{FF2B5EF4-FFF2-40B4-BE49-F238E27FC236}">
                <a16:creationId xmlns:a16="http://schemas.microsoft.com/office/drawing/2014/main" id="{03135036-AE76-4023-B1B5-30777093C2D1}"/>
              </a:ext>
            </a:extLst>
          </p:cNvPr>
          <p:cNvPicPr>
            <a:picLocks noChangeAspect="1"/>
          </p:cNvPicPr>
          <p:nvPr/>
        </p:nvPicPr>
        <p:blipFill>
          <a:blip r:embed="rId4"/>
          <a:stretch>
            <a:fillRect/>
          </a:stretch>
        </p:blipFill>
        <p:spPr>
          <a:xfrm>
            <a:off x="6954110" y="3311808"/>
            <a:ext cx="1676268" cy="1181885"/>
          </a:xfrm>
          <a:prstGeom prst="rect">
            <a:avLst/>
          </a:prstGeom>
        </p:spPr>
      </p:pic>
      <p:pic>
        <p:nvPicPr>
          <p:cNvPr id="9" name="Slika 8">
            <a:extLst>
              <a:ext uri="{FF2B5EF4-FFF2-40B4-BE49-F238E27FC236}">
                <a16:creationId xmlns:a16="http://schemas.microsoft.com/office/drawing/2014/main" id="{D9DB7AAE-56DA-4CCB-95A5-EC4C26FA8742}"/>
              </a:ext>
            </a:extLst>
          </p:cNvPr>
          <p:cNvPicPr>
            <a:picLocks noChangeAspect="1"/>
          </p:cNvPicPr>
          <p:nvPr/>
        </p:nvPicPr>
        <p:blipFill>
          <a:blip r:embed="rId5"/>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2353334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a:extLst>
              <a:ext uri="{FF2B5EF4-FFF2-40B4-BE49-F238E27FC236}">
                <a16:creationId xmlns:a16="http://schemas.microsoft.com/office/drawing/2014/main" id="{B78CFD15-6D2D-4095-9176-C0508ABCF7E2}"/>
              </a:ext>
            </a:extLst>
          </p:cNvPr>
          <p:cNvSpPr>
            <a:spLocks noGrp="1"/>
          </p:cNvSpPr>
          <p:nvPr>
            <p:ph type="title"/>
          </p:nvPr>
        </p:nvSpPr>
        <p:spPr/>
        <p:txBody>
          <a:bodyPr/>
          <a:lstStyle/>
          <a:p>
            <a:r>
              <a:rPr lang="sl-SI" dirty="0">
                <a:latin typeface="Arial Narrow" panose="020B0606020202030204" pitchFamily="34" charset="0"/>
              </a:rPr>
              <a:t>Zaključek </a:t>
            </a:r>
          </a:p>
        </p:txBody>
      </p:sp>
      <p:sp>
        <p:nvSpPr>
          <p:cNvPr id="3" name="Označba mesta vsebine 2">
            <a:extLst>
              <a:ext uri="{FF2B5EF4-FFF2-40B4-BE49-F238E27FC236}">
                <a16:creationId xmlns:a16="http://schemas.microsoft.com/office/drawing/2014/main" id="{1AD770FF-0A9A-44D1-AACD-7966FB9373A5}"/>
              </a:ext>
            </a:extLst>
          </p:cNvPr>
          <p:cNvSpPr>
            <a:spLocks noGrp="1"/>
          </p:cNvSpPr>
          <p:nvPr>
            <p:ph idx="1"/>
          </p:nvPr>
        </p:nvSpPr>
        <p:spPr/>
        <p:txBody>
          <a:bodyPr/>
          <a:lstStyle/>
          <a:p>
            <a:r>
              <a:rPr lang="sl-SI" dirty="0">
                <a:latin typeface="Arial Narrow" panose="020B0606020202030204" pitchFamily="34" charset="0"/>
              </a:rPr>
              <a:t>Skrajni čas je, da se začnemo obnašati trajnostno. </a:t>
            </a:r>
          </a:p>
          <a:p>
            <a:endParaRPr lang="sl-SI" dirty="0">
              <a:latin typeface="Arial Narrow" panose="020B0606020202030204" pitchFamily="34" charset="0"/>
            </a:endParaRPr>
          </a:p>
          <a:p>
            <a:r>
              <a:rPr lang="sl-SI" dirty="0">
                <a:latin typeface="Arial Narrow" panose="020B0606020202030204" pitchFamily="34" charset="0"/>
              </a:rPr>
              <a:t>Spremeniti je potrebno gledanje na svet in na mesto, ki ga imamo v njem. </a:t>
            </a:r>
          </a:p>
          <a:p>
            <a:endParaRPr lang="sl-SI" dirty="0">
              <a:latin typeface="Arial Narrow" panose="020B0606020202030204" pitchFamily="34" charset="0"/>
            </a:endParaRPr>
          </a:p>
          <a:p>
            <a:r>
              <a:rPr lang="sl-SI" dirty="0">
                <a:latin typeface="Arial Narrow" panose="020B0606020202030204" pitchFamily="34" charset="0"/>
              </a:rPr>
              <a:t>Koraki v trajnostni razvoj se začnejo v vsakem posamezniku, z majhnimi koraki, ki postajajo vedno večji. </a:t>
            </a:r>
          </a:p>
          <a:p>
            <a:endParaRPr lang="sl-SI" dirty="0">
              <a:latin typeface="Arial Narrow" panose="020B0606020202030204" pitchFamily="34" charset="0"/>
            </a:endParaRPr>
          </a:p>
          <a:p>
            <a:r>
              <a:rPr lang="sl-SI" dirty="0">
                <a:latin typeface="Arial Narrow" panose="020B0606020202030204" pitchFamily="34" charset="0"/>
              </a:rPr>
              <a:t>Trajnost je potrebno živeti.</a:t>
            </a:r>
          </a:p>
        </p:txBody>
      </p:sp>
    </p:spTree>
    <p:extLst>
      <p:ext uri="{BB962C8B-B14F-4D97-AF65-F5344CB8AC3E}">
        <p14:creationId xmlns:p14="http://schemas.microsoft.com/office/powerpoint/2010/main" val="3140607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A2D3DE92-2A6D-48D1-AC75-06C3D393CDD6}"/>
              </a:ext>
            </a:extLst>
          </p:cNvPr>
          <p:cNvSpPr/>
          <p:nvPr/>
        </p:nvSpPr>
        <p:spPr>
          <a:xfrm>
            <a:off x="1066799" y="1058375"/>
            <a:ext cx="6606209" cy="1046440"/>
          </a:xfrm>
          <a:prstGeom prst="rect">
            <a:avLst/>
          </a:prstGeom>
        </p:spPr>
        <p:txBody>
          <a:bodyPr wrap="square">
            <a:spAutoFit/>
          </a:bodyPr>
          <a:lstStyle/>
          <a:p>
            <a:pPr fontAlgn="base">
              <a:spcAft>
                <a:spcPts val="600"/>
              </a:spcAft>
            </a:pPr>
            <a:r>
              <a:rPr lang="sl-SI" sz="1100" b="1" cap="all" dirty="0">
                <a:latin typeface="Arial Narrow" panose="020B0606020202030204" pitchFamily="34" charset="0"/>
              </a:rPr>
              <a:t>RUDOLF STEINER</a:t>
            </a:r>
            <a:endParaRPr lang="sl-SI" sz="1100" dirty="0">
              <a:solidFill>
                <a:srgbClr val="FFFFFF"/>
              </a:solidFill>
              <a:latin typeface="Arial Narrow" panose="020B0606020202030204" pitchFamily="34" charset="0"/>
            </a:endParaRPr>
          </a:p>
          <a:p>
            <a:r>
              <a:rPr lang="sl-SI" sz="2800" i="1" dirty="0">
                <a:solidFill>
                  <a:srgbClr val="FFFFFF"/>
                </a:solidFill>
                <a:latin typeface="Arial Narrow" panose="020B0606020202030204" pitchFamily="34" charset="0"/>
                <a:hlinkClick r:id="rId2" tooltip="Rudolf Steiner"/>
              </a:rPr>
              <a:t>Svet je uganka, njena rešitev pa človek !</a:t>
            </a:r>
            <a:r>
              <a:rPr lang="sl-SI" sz="2800" i="1" dirty="0">
                <a:solidFill>
                  <a:srgbClr val="FFFFFF"/>
                </a:solidFill>
                <a:latin typeface="Arial Narrow" panose="020B0606020202030204" pitchFamily="34" charset="0"/>
              </a:rPr>
              <a:t> </a:t>
            </a:r>
          </a:p>
          <a:p>
            <a:r>
              <a:rPr lang="sl-SI" b="1" cap="all" dirty="0">
                <a:solidFill>
                  <a:srgbClr val="FFFFFF"/>
                </a:solidFill>
                <a:latin typeface="Arial Narrow" panose="020B0606020202030204" pitchFamily="34" charset="0"/>
              </a:rPr>
              <a:t>— RUDOLF STEINER</a:t>
            </a:r>
            <a:endParaRPr lang="sl-SI" dirty="0">
              <a:latin typeface="Arial Narrow" panose="020B0606020202030204" pitchFamily="34" charset="0"/>
            </a:endParaRPr>
          </a:p>
        </p:txBody>
      </p:sp>
      <p:sp>
        <p:nvSpPr>
          <p:cNvPr id="3" name="Pravokotnik 2">
            <a:extLst>
              <a:ext uri="{FF2B5EF4-FFF2-40B4-BE49-F238E27FC236}">
                <a16:creationId xmlns:a16="http://schemas.microsoft.com/office/drawing/2014/main" id="{D4FB18A8-0E3F-4DDB-A453-C853997CB359}"/>
              </a:ext>
            </a:extLst>
          </p:cNvPr>
          <p:cNvSpPr/>
          <p:nvPr/>
        </p:nvSpPr>
        <p:spPr>
          <a:xfrm>
            <a:off x="5300870" y="2986565"/>
            <a:ext cx="4863547" cy="1046440"/>
          </a:xfrm>
          <a:prstGeom prst="rect">
            <a:avLst/>
          </a:prstGeom>
        </p:spPr>
        <p:txBody>
          <a:bodyPr wrap="square">
            <a:spAutoFit/>
          </a:bodyPr>
          <a:lstStyle/>
          <a:p>
            <a:pPr>
              <a:spcAft>
                <a:spcPts val="600"/>
              </a:spcAft>
            </a:pPr>
            <a:r>
              <a:rPr lang="sl-SI" sz="1100" b="1" cap="all" dirty="0">
                <a:latin typeface="Arial Narrow" panose="020B0606020202030204" pitchFamily="34" charset="0"/>
              </a:rPr>
              <a:t>NAPOLEON HILL</a:t>
            </a:r>
          </a:p>
          <a:p>
            <a:r>
              <a:rPr lang="sl-SI" sz="2800" i="1" dirty="0">
                <a:solidFill>
                  <a:srgbClr val="FFFFFF"/>
                </a:solidFill>
                <a:latin typeface="Arial Narrow" panose="020B0606020202030204" pitchFamily="34" charset="0"/>
                <a:hlinkClick r:id="rId3" tooltip="Napoleon Hill"/>
              </a:rPr>
              <a:t>Ne čakaj. Čas nikoli ni pravi ...</a:t>
            </a:r>
            <a:endParaRPr lang="sl-SI" sz="2800" i="1" dirty="0">
              <a:solidFill>
                <a:srgbClr val="FFFFFF"/>
              </a:solidFill>
              <a:latin typeface="Arial Narrow" panose="020B0606020202030204" pitchFamily="34" charset="0"/>
            </a:endParaRPr>
          </a:p>
          <a:p>
            <a:endParaRPr lang="sl-SI" dirty="0">
              <a:latin typeface="Arial Narrow" panose="020B0606020202030204" pitchFamily="34" charset="0"/>
            </a:endParaRPr>
          </a:p>
        </p:txBody>
      </p:sp>
    </p:spTree>
    <p:extLst>
      <p:ext uri="{BB962C8B-B14F-4D97-AF65-F5344CB8AC3E}">
        <p14:creationId xmlns:p14="http://schemas.microsoft.com/office/powerpoint/2010/main" val="1801105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710296-A2FB-4089-A08F-D94CF79D3EFF}"/>
              </a:ext>
            </a:extLst>
          </p:cNvPr>
          <p:cNvSpPr>
            <a:spLocks noGrp="1"/>
          </p:cNvSpPr>
          <p:nvPr>
            <p:ph type="title"/>
          </p:nvPr>
        </p:nvSpPr>
        <p:spPr>
          <a:xfrm>
            <a:off x="677334" y="609600"/>
            <a:ext cx="10285306" cy="1320800"/>
          </a:xfrm>
        </p:spPr>
        <p:txBody>
          <a:bodyPr/>
          <a:lstStyle/>
          <a:p>
            <a:r>
              <a:rPr lang="sl-SI" dirty="0">
                <a:latin typeface="Arial Narrow" panose="020B0606020202030204" pitchFamily="34" charset="0"/>
              </a:rPr>
              <a:t>Kaj znanje je in kako ga pridobiti?</a:t>
            </a:r>
          </a:p>
        </p:txBody>
      </p:sp>
      <p:sp>
        <p:nvSpPr>
          <p:cNvPr id="3" name="Označba mesta vsebine 2">
            <a:extLst>
              <a:ext uri="{FF2B5EF4-FFF2-40B4-BE49-F238E27FC236}">
                <a16:creationId xmlns:a16="http://schemas.microsoft.com/office/drawing/2014/main" id="{6AE9093A-7597-4C54-AC15-8C66BFFBC131}"/>
              </a:ext>
            </a:extLst>
          </p:cNvPr>
          <p:cNvSpPr>
            <a:spLocks noGrp="1"/>
          </p:cNvSpPr>
          <p:nvPr>
            <p:ph idx="1"/>
          </p:nvPr>
        </p:nvSpPr>
        <p:spPr>
          <a:xfrm>
            <a:off x="677334" y="1669775"/>
            <a:ext cx="8596668" cy="4041912"/>
          </a:xfrm>
        </p:spPr>
        <p:txBody>
          <a:bodyPr>
            <a:normAutofit/>
          </a:bodyPr>
          <a:lstStyle/>
          <a:p>
            <a:pPr marL="0" indent="0">
              <a:buNone/>
            </a:pPr>
            <a:r>
              <a:rPr lang="sl-SI" b="1" dirty="0">
                <a:latin typeface="Arial Narrow" panose="020B0606020202030204" pitchFamily="34" charset="0"/>
              </a:rPr>
              <a:t>Znanje je združena celota informacij, ki nas pripeljejo do razumevanja.</a:t>
            </a:r>
          </a:p>
          <a:p>
            <a:endParaRPr lang="sl-SI" dirty="0">
              <a:latin typeface="Arial Narrow" panose="020B0606020202030204" pitchFamily="34" charset="0"/>
            </a:endParaRPr>
          </a:p>
          <a:p>
            <a:pPr marL="0" indent="0">
              <a:buNone/>
            </a:pPr>
            <a:r>
              <a:rPr lang="sl-SI" b="1" dirty="0">
                <a:latin typeface="Arial Narrow" panose="020B0606020202030204" pitchFamily="34" charset="0"/>
                <a:ea typeface="Verdana" panose="020B0604030504040204" pitchFamily="34" charset="0"/>
              </a:rPr>
              <a:t>Ne obstaja: </a:t>
            </a:r>
          </a:p>
          <a:p>
            <a:pPr lvl="1"/>
            <a:r>
              <a:rPr lang="sl-SI" dirty="0">
                <a:latin typeface="Arial Narrow" panose="020B0606020202030204" pitchFamily="34" charset="0"/>
                <a:ea typeface="Verdana" panose="020B0604030504040204" pitchFamily="34" charset="0"/>
              </a:rPr>
              <a:t>le ena vrsta učencev, </a:t>
            </a:r>
          </a:p>
          <a:p>
            <a:pPr lvl="1"/>
            <a:r>
              <a:rPr lang="sl-SI" dirty="0">
                <a:latin typeface="Arial Narrow" panose="020B0606020202030204" pitchFamily="34" charset="0"/>
                <a:ea typeface="Verdana" panose="020B0604030504040204" pitchFamily="34" charset="0"/>
              </a:rPr>
              <a:t>ni le enega učnega cilja in </a:t>
            </a:r>
          </a:p>
          <a:p>
            <a:pPr lvl="1"/>
            <a:r>
              <a:rPr lang="sl-SI" dirty="0">
                <a:latin typeface="Arial Narrow" panose="020B0606020202030204" pitchFamily="34" charset="0"/>
                <a:ea typeface="Verdana" panose="020B0604030504040204" pitchFamily="34" charset="0"/>
              </a:rPr>
              <a:t>ni le ene poti k učenju.</a:t>
            </a:r>
          </a:p>
          <a:p>
            <a:pPr marL="457200" lvl="1" indent="0">
              <a:buNone/>
            </a:pPr>
            <a:endParaRPr lang="sl-SI" dirty="0">
              <a:latin typeface="Arial Narrow" panose="020B0606020202030204" pitchFamily="34" charset="0"/>
              <a:ea typeface="Verdana" panose="020B0604030504040204" pitchFamily="34" charset="0"/>
            </a:endParaRPr>
          </a:p>
          <a:p>
            <a:pPr marL="0" indent="0">
              <a:buNone/>
            </a:pPr>
            <a:r>
              <a:rPr lang="sl-SI" b="1" dirty="0">
                <a:latin typeface="Arial Narrow" panose="020B0606020202030204" pitchFamily="34" charset="0"/>
                <a:ea typeface="Verdana" panose="020B0604030504040204" pitchFamily="34" charset="0"/>
              </a:rPr>
              <a:t>Način pridobivanja znanja je pomembnejši od vsebine in vpliva na doseganje kakovostnega in trajnega znanja.</a:t>
            </a:r>
          </a:p>
          <a:p>
            <a:endParaRPr lang="sl-SI" dirty="0">
              <a:latin typeface="Arial Narrow" panose="020B0606020202030204" pitchFamily="34" charset="0"/>
            </a:endParaRPr>
          </a:p>
          <a:p>
            <a:endParaRPr lang="sl-SI" dirty="0">
              <a:latin typeface="Arial Narrow" panose="020B0606020202030204" pitchFamily="34" charset="0"/>
            </a:endParaRPr>
          </a:p>
        </p:txBody>
      </p:sp>
      <p:pic>
        <p:nvPicPr>
          <p:cNvPr id="4" name="Slika 3">
            <a:extLst>
              <a:ext uri="{FF2B5EF4-FFF2-40B4-BE49-F238E27FC236}">
                <a16:creationId xmlns:a16="http://schemas.microsoft.com/office/drawing/2014/main" id="{9D6A56B1-E5D8-4D70-A6C7-E46FAA6D6116}"/>
              </a:ext>
            </a:extLst>
          </p:cNvPr>
          <p:cNvPicPr>
            <a:picLocks noChangeAspect="1"/>
          </p:cNvPicPr>
          <p:nvPr/>
        </p:nvPicPr>
        <p:blipFill>
          <a:blip r:embed="rId2"/>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1423575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C1019F2-069D-4C27-96E9-7BD65CE6C1F1}"/>
              </a:ext>
            </a:extLst>
          </p:cNvPr>
          <p:cNvSpPr>
            <a:spLocks noGrp="1"/>
          </p:cNvSpPr>
          <p:nvPr>
            <p:ph type="title"/>
          </p:nvPr>
        </p:nvSpPr>
        <p:spPr>
          <a:xfrm>
            <a:off x="677334" y="609600"/>
            <a:ext cx="9513146" cy="1053548"/>
          </a:xfrm>
        </p:spPr>
        <p:txBody>
          <a:bodyPr/>
          <a:lstStyle/>
          <a:p>
            <a:r>
              <a:rPr lang="sl-SI" dirty="0">
                <a:latin typeface="Arial Narrow" panose="020B0606020202030204" pitchFamily="34" charset="0"/>
              </a:rPr>
              <a:t>Aktivnosti na področju ozaveščanja</a:t>
            </a:r>
          </a:p>
        </p:txBody>
      </p:sp>
      <p:sp>
        <p:nvSpPr>
          <p:cNvPr id="3" name="Označba mesta vsebine 2">
            <a:extLst>
              <a:ext uri="{FF2B5EF4-FFF2-40B4-BE49-F238E27FC236}">
                <a16:creationId xmlns:a16="http://schemas.microsoft.com/office/drawing/2014/main" id="{B9EF0EEE-584D-4778-A5EE-E8DCD6D9E355}"/>
              </a:ext>
            </a:extLst>
          </p:cNvPr>
          <p:cNvSpPr>
            <a:spLocks noGrp="1"/>
          </p:cNvSpPr>
          <p:nvPr>
            <p:ph idx="1"/>
          </p:nvPr>
        </p:nvSpPr>
        <p:spPr>
          <a:xfrm>
            <a:off x="1139686" y="1782417"/>
            <a:ext cx="8134315" cy="4258945"/>
          </a:xfrm>
        </p:spPr>
        <p:txBody>
          <a:bodyPr/>
          <a:lstStyle/>
          <a:p>
            <a:r>
              <a:rPr lang="sl-SI" dirty="0">
                <a:latin typeface="Arial Narrow" panose="020B0606020202030204" pitchFamily="34" charset="0"/>
              </a:rPr>
              <a:t>Vzpostavitev programa ozaveščanja </a:t>
            </a:r>
            <a:r>
              <a:rPr lang="sl-SI" dirty="0">
                <a:latin typeface="Arial Narrow" panose="020B0606020202030204" pitchFamily="34" charset="0"/>
                <a:hlinkClick r:id="rId2"/>
              </a:rPr>
              <a:t>https://www.vodko.si/</a:t>
            </a:r>
            <a:endParaRPr lang="sl-SI" dirty="0">
              <a:latin typeface="Arial Narrow" panose="020B0606020202030204" pitchFamily="34" charset="0"/>
            </a:endParaRPr>
          </a:p>
          <a:p>
            <a:r>
              <a:rPr lang="sl-SI" dirty="0">
                <a:latin typeface="Arial Narrow" panose="020B0606020202030204" pitchFamily="34" charset="0"/>
              </a:rPr>
              <a:t>Izvajanje programa</a:t>
            </a:r>
          </a:p>
          <a:p>
            <a:r>
              <a:rPr lang="sl-SI" dirty="0">
                <a:latin typeface="Arial Narrow" panose="020B0606020202030204" pitchFamily="34" charset="0"/>
              </a:rPr>
              <a:t>Ciljna populacija</a:t>
            </a:r>
          </a:p>
          <a:p>
            <a:r>
              <a:rPr lang="sl-SI" dirty="0">
                <a:latin typeface="Arial Narrow" panose="020B0606020202030204" pitchFamily="34" charset="0"/>
              </a:rPr>
              <a:t>Raziskava uspešnosti</a:t>
            </a:r>
          </a:p>
          <a:p>
            <a:r>
              <a:rPr lang="sl-SI" dirty="0">
                <a:latin typeface="Arial Narrow" panose="020B0606020202030204" pitchFamily="34" charset="0"/>
              </a:rPr>
              <a:t>Nadaljevanje z aktivnosti v širšem obsegu</a:t>
            </a:r>
          </a:p>
          <a:p>
            <a:r>
              <a:rPr lang="sl-SI" dirty="0">
                <a:latin typeface="Arial Narrow" panose="020B0606020202030204" pitchFamily="34" charset="0"/>
              </a:rPr>
              <a:t>Sodelovanje, povezovanje</a:t>
            </a:r>
          </a:p>
        </p:txBody>
      </p:sp>
      <p:pic>
        <p:nvPicPr>
          <p:cNvPr id="4" name="Slika 3">
            <a:extLst>
              <a:ext uri="{FF2B5EF4-FFF2-40B4-BE49-F238E27FC236}">
                <a16:creationId xmlns:a16="http://schemas.microsoft.com/office/drawing/2014/main" id="{2F50814F-26BE-49D4-80A1-379F05A96E86}"/>
              </a:ext>
            </a:extLst>
          </p:cNvPr>
          <p:cNvPicPr>
            <a:picLocks noChangeAspect="1"/>
          </p:cNvPicPr>
          <p:nvPr/>
        </p:nvPicPr>
        <p:blipFill>
          <a:blip r:embed="rId3"/>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3149482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58D9A60-C361-40C9-A6D1-5DC427A95D1F}"/>
              </a:ext>
            </a:extLst>
          </p:cNvPr>
          <p:cNvSpPr>
            <a:spLocks noGrp="1"/>
          </p:cNvSpPr>
          <p:nvPr>
            <p:ph type="title"/>
          </p:nvPr>
        </p:nvSpPr>
        <p:spPr/>
        <p:txBody>
          <a:bodyPr/>
          <a:lstStyle/>
          <a:p>
            <a:r>
              <a:rPr lang="sl-SI" dirty="0">
                <a:latin typeface="Arial Narrow" panose="020B0606020202030204" pitchFamily="34" charset="0"/>
              </a:rPr>
              <a:t>Vzpostavitev programa osveščanja</a:t>
            </a:r>
          </a:p>
        </p:txBody>
      </p:sp>
      <p:sp>
        <p:nvSpPr>
          <p:cNvPr id="3" name="Označba mesta vsebine 2">
            <a:extLst>
              <a:ext uri="{FF2B5EF4-FFF2-40B4-BE49-F238E27FC236}">
                <a16:creationId xmlns:a16="http://schemas.microsoft.com/office/drawing/2014/main" id="{47D9EF74-0EEE-4CBF-8422-C1544094884E}"/>
              </a:ext>
            </a:extLst>
          </p:cNvPr>
          <p:cNvSpPr>
            <a:spLocks noGrp="1"/>
          </p:cNvSpPr>
          <p:nvPr>
            <p:ph idx="1"/>
          </p:nvPr>
        </p:nvSpPr>
        <p:spPr>
          <a:xfrm>
            <a:off x="677334" y="1437861"/>
            <a:ext cx="10454492" cy="4810539"/>
          </a:xfrm>
        </p:spPr>
        <p:txBody>
          <a:bodyPr>
            <a:normAutofit lnSpcReduction="10000"/>
          </a:bodyPr>
          <a:lstStyle/>
          <a:p>
            <a:pPr marL="0" indent="0">
              <a:buNone/>
            </a:pPr>
            <a:r>
              <a:rPr lang="sl-SI" b="1" dirty="0">
                <a:latin typeface="Arial Narrow" panose="020B0606020202030204" pitchFamily="34" charset="0"/>
              </a:rPr>
              <a:t>Razlog</a:t>
            </a:r>
          </a:p>
          <a:p>
            <a:pPr lvl="1"/>
            <a:r>
              <a:rPr lang="sl-SI" dirty="0">
                <a:latin typeface="Arial Narrow" panose="020B0606020202030204" pitchFamily="34" charset="0"/>
              </a:rPr>
              <a:t>Občini Postojna in Pivka ležita znotraj notranjsko – kraške regije, za katero je značilen izrazit kraški svet.</a:t>
            </a:r>
          </a:p>
          <a:p>
            <a:pPr lvl="1"/>
            <a:r>
              <a:rPr lang="sl-SI" dirty="0">
                <a:latin typeface="Arial Narrow" panose="020B0606020202030204" pitchFamily="34" charset="0"/>
              </a:rPr>
              <a:t>Tipičen kraški vodni vir je zelo ranljiv.</a:t>
            </a:r>
          </a:p>
          <a:p>
            <a:pPr lvl="1"/>
            <a:r>
              <a:rPr lang="sl-SI" dirty="0">
                <a:latin typeface="Arial Narrow" panose="020B0606020202030204" pitchFamily="34" charset="0"/>
              </a:rPr>
              <a:t>Kraški viri pitne vode zaradi narave kraških tal nimajo samoočiščevalne sposobnosti, kot jo sicer ima podtalnica pri drugačni geološki sestavi tal (Sušelj Šajn et </a:t>
            </a:r>
            <a:r>
              <a:rPr lang="sl-SI" dirty="0" err="1">
                <a:latin typeface="Arial Narrow" panose="020B0606020202030204" pitchFamily="34" charset="0"/>
              </a:rPr>
              <a:t>al</a:t>
            </a:r>
            <a:r>
              <a:rPr lang="sl-SI" dirty="0">
                <a:latin typeface="Arial Narrow" panose="020B0606020202030204" pitchFamily="34" charset="0"/>
              </a:rPr>
              <a:t>., 2014). </a:t>
            </a:r>
          </a:p>
          <a:p>
            <a:pPr lvl="1"/>
            <a:r>
              <a:rPr lang="sl-SI" dirty="0">
                <a:latin typeface="Arial Narrow" panose="020B0606020202030204" pitchFamily="34" charset="0"/>
              </a:rPr>
              <a:t>Ustvarili maskoto projekta ozaveščanja – lik škrata Vodka.</a:t>
            </a:r>
          </a:p>
          <a:p>
            <a:pPr marL="0" indent="0">
              <a:buNone/>
            </a:pPr>
            <a:r>
              <a:rPr lang="sl-SI" b="1" dirty="0">
                <a:latin typeface="Arial Narrow" panose="020B0606020202030204" pitchFamily="34" charset="0"/>
              </a:rPr>
              <a:t>Kader</a:t>
            </a:r>
          </a:p>
          <a:p>
            <a:pPr lvl="1"/>
            <a:r>
              <a:rPr lang="sl-SI" dirty="0">
                <a:latin typeface="Arial Narrow" panose="020B0606020202030204" pitchFamily="34" charset="0"/>
              </a:rPr>
              <a:t>Tako zdravstveno tehnična usposobljenost kadra kot tudi pedagoško-andragoška.</a:t>
            </a:r>
          </a:p>
          <a:p>
            <a:pPr marL="0" indent="0">
              <a:buNone/>
            </a:pPr>
            <a:r>
              <a:rPr lang="sl-SI" b="1" dirty="0">
                <a:latin typeface="Arial Narrow" panose="020B0606020202030204" pitchFamily="34" charset="0"/>
              </a:rPr>
              <a:t>Vsebina</a:t>
            </a:r>
          </a:p>
          <a:p>
            <a:pPr lvl="1"/>
            <a:r>
              <a:rPr lang="sl-SI" dirty="0">
                <a:latin typeface="Arial Narrow" panose="020B0606020202030204" pitchFamily="34" charset="0"/>
              </a:rPr>
              <a:t>Pitna in odpadna voda (varovanje okolja, smotrna raba vode, čiščenje odpadnih voda…)</a:t>
            </a:r>
          </a:p>
          <a:p>
            <a:pPr lvl="1"/>
            <a:r>
              <a:rPr lang="sl-SI" dirty="0">
                <a:latin typeface="Arial Narrow" panose="020B0606020202030204" pitchFamily="34" charset="0"/>
              </a:rPr>
              <a:t>Zgodba</a:t>
            </a:r>
          </a:p>
          <a:p>
            <a:pPr lvl="1"/>
            <a:r>
              <a:rPr lang="sl-SI" dirty="0">
                <a:latin typeface="Arial Narrow" panose="020B0606020202030204" pitchFamily="34" charset="0"/>
              </a:rPr>
              <a:t>Spletna stran Vodko</a:t>
            </a:r>
          </a:p>
          <a:p>
            <a:pPr lvl="1"/>
            <a:r>
              <a:rPr lang="sl-SI" dirty="0">
                <a:latin typeface="Arial Narrow" panose="020B0606020202030204" pitchFamily="34" charset="0"/>
              </a:rPr>
              <a:t>Gradivo </a:t>
            </a:r>
          </a:p>
          <a:p>
            <a:pPr lvl="1"/>
            <a:r>
              <a:rPr lang="sl-SI" dirty="0">
                <a:latin typeface="Arial Narrow" panose="020B0606020202030204" pitchFamily="34" charset="0"/>
              </a:rPr>
              <a:t>…..</a:t>
            </a:r>
          </a:p>
          <a:p>
            <a:pPr lvl="1"/>
            <a:endParaRPr lang="sl-SI" dirty="0">
              <a:latin typeface="Arial Narrow" panose="020B0606020202030204" pitchFamily="34" charset="0"/>
            </a:endParaRPr>
          </a:p>
        </p:txBody>
      </p:sp>
      <p:pic>
        <p:nvPicPr>
          <p:cNvPr id="4" name="Slika 3">
            <a:extLst>
              <a:ext uri="{FF2B5EF4-FFF2-40B4-BE49-F238E27FC236}">
                <a16:creationId xmlns:a16="http://schemas.microsoft.com/office/drawing/2014/main" id="{85AD5FD8-B87A-4B0E-A5F1-99BF899E5B35}"/>
              </a:ext>
            </a:extLst>
          </p:cNvPr>
          <p:cNvPicPr>
            <a:picLocks noChangeAspect="1"/>
          </p:cNvPicPr>
          <p:nvPr/>
        </p:nvPicPr>
        <p:blipFill>
          <a:blip r:embed="rId2"/>
          <a:stretch>
            <a:fillRect/>
          </a:stretch>
        </p:blipFill>
        <p:spPr>
          <a:xfrm>
            <a:off x="8448260" y="4342585"/>
            <a:ext cx="2185596" cy="1584450"/>
          </a:xfrm>
          <a:prstGeom prst="rect">
            <a:avLst/>
          </a:prstGeom>
        </p:spPr>
      </p:pic>
      <p:pic>
        <p:nvPicPr>
          <p:cNvPr id="5" name="Slika 4">
            <a:extLst>
              <a:ext uri="{FF2B5EF4-FFF2-40B4-BE49-F238E27FC236}">
                <a16:creationId xmlns:a16="http://schemas.microsoft.com/office/drawing/2014/main" id="{3D3F8E7C-BDF0-45EC-B1E0-2E7A3DF08F95}"/>
              </a:ext>
            </a:extLst>
          </p:cNvPr>
          <p:cNvPicPr>
            <a:picLocks noChangeAspect="1"/>
          </p:cNvPicPr>
          <p:nvPr/>
        </p:nvPicPr>
        <p:blipFill>
          <a:blip r:embed="rId3"/>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1193213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4887F6A-99B7-4977-9305-71DFF518DC5F}"/>
              </a:ext>
            </a:extLst>
          </p:cNvPr>
          <p:cNvSpPr>
            <a:spLocks noGrp="1"/>
          </p:cNvSpPr>
          <p:nvPr>
            <p:ph type="title"/>
          </p:nvPr>
        </p:nvSpPr>
        <p:spPr>
          <a:xfrm>
            <a:off x="677333" y="609600"/>
            <a:ext cx="9440701" cy="861391"/>
          </a:xfrm>
        </p:spPr>
        <p:txBody>
          <a:bodyPr/>
          <a:lstStyle/>
          <a:p>
            <a:r>
              <a:rPr lang="sl-SI" dirty="0">
                <a:latin typeface="Arial Narrow" panose="020B0606020202030204" pitchFamily="34" charset="0"/>
              </a:rPr>
              <a:t>Izvajanje programa – načini oz. metode dela </a:t>
            </a:r>
          </a:p>
        </p:txBody>
      </p:sp>
      <p:sp>
        <p:nvSpPr>
          <p:cNvPr id="3" name="Označba mesta vsebine 2">
            <a:extLst>
              <a:ext uri="{FF2B5EF4-FFF2-40B4-BE49-F238E27FC236}">
                <a16:creationId xmlns:a16="http://schemas.microsoft.com/office/drawing/2014/main" id="{9DD9309C-C3E9-4906-AE7D-56B97B8ED990}"/>
              </a:ext>
            </a:extLst>
          </p:cNvPr>
          <p:cNvSpPr>
            <a:spLocks noGrp="1"/>
          </p:cNvSpPr>
          <p:nvPr>
            <p:ph idx="1"/>
          </p:nvPr>
        </p:nvSpPr>
        <p:spPr>
          <a:xfrm>
            <a:off x="530087" y="1470991"/>
            <a:ext cx="9945755" cy="4777408"/>
          </a:xfrm>
        </p:spPr>
        <p:txBody>
          <a:bodyPr>
            <a:normAutofit fontScale="92500" lnSpcReduction="10000"/>
          </a:bodyPr>
          <a:lstStyle/>
          <a:p>
            <a:pPr marL="0" indent="0">
              <a:buNone/>
            </a:pPr>
            <a:r>
              <a:rPr lang="sl-SI" sz="1700" i="1" dirty="0">
                <a:latin typeface="Arial Narrow" panose="020B0606020202030204" pitchFamily="34" charset="0"/>
              </a:rPr>
              <a:t>Ni tako pomembna količina naučenega znanja kot je </a:t>
            </a:r>
            <a:r>
              <a:rPr lang="sl-SI" sz="1700" b="1" i="1" dirty="0">
                <a:latin typeface="Arial Narrow" panose="020B0606020202030204" pitchFamily="34" charset="0"/>
              </a:rPr>
              <a:t>pomemben način</a:t>
            </a:r>
            <a:r>
              <a:rPr lang="sl-SI" sz="1700" i="1" dirty="0">
                <a:latin typeface="Arial Narrow" panose="020B0606020202030204" pitchFamily="34" charset="0"/>
              </a:rPr>
              <a:t>, s katerim neko znanje ali spretnost pridobimo (Marentič Požarnik, 2004; Plut Pregelj, 2008).</a:t>
            </a:r>
            <a:endParaRPr lang="sl-SI" sz="1700" b="1" i="1" dirty="0">
              <a:latin typeface="Arial Narrow" panose="020B0606020202030204" pitchFamily="34" charset="0"/>
            </a:endParaRPr>
          </a:p>
          <a:p>
            <a:pPr marL="0" indent="0">
              <a:buNone/>
            </a:pPr>
            <a:endParaRPr lang="sl-SI" sz="800" b="1" dirty="0">
              <a:latin typeface="Arial Narrow" panose="020B0606020202030204" pitchFamily="34" charset="0"/>
            </a:endParaRPr>
          </a:p>
          <a:p>
            <a:pPr marL="0" indent="0">
              <a:buNone/>
            </a:pPr>
            <a:r>
              <a:rPr lang="sl-SI" b="1" dirty="0">
                <a:latin typeface="Arial Narrow" panose="020B0606020202030204" pitchFamily="34" charset="0"/>
              </a:rPr>
              <a:t>Izkustveno učenje</a:t>
            </a:r>
          </a:p>
          <a:p>
            <a:pPr lvl="1"/>
            <a:r>
              <a:rPr lang="sl-SI" dirty="0">
                <a:latin typeface="Arial Narrow" panose="020B0606020202030204" pitchFamily="34" charset="0"/>
              </a:rPr>
              <a:t>»Osrednja postavka izkustvenega učenja je, da se učimo najbolje, če nekaj naredimo sami.« (Marentič Požarnik, 1992, 3).</a:t>
            </a:r>
          </a:p>
          <a:p>
            <a:pPr lvl="1"/>
            <a:r>
              <a:rPr lang="sl-SI" dirty="0">
                <a:latin typeface="Arial Narrow" panose="020B0606020202030204" pitchFamily="34" charset="0"/>
                <a:ea typeface="Verdana" panose="020B0604030504040204" pitchFamily="34" charset="0"/>
              </a:rPr>
              <a:t>znanje - trajnejše in uporabno v novih situacijah.</a:t>
            </a:r>
            <a:endParaRPr lang="sl-SI" dirty="0">
              <a:latin typeface="Arial Narrow" panose="020B0606020202030204" pitchFamily="34" charset="0"/>
            </a:endParaRPr>
          </a:p>
          <a:p>
            <a:pPr marL="0" indent="0">
              <a:buNone/>
            </a:pPr>
            <a:r>
              <a:rPr lang="sl-SI" b="1" dirty="0">
                <a:latin typeface="Arial Narrow" panose="020B0606020202030204" pitchFamily="34" charset="0"/>
              </a:rPr>
              <a:t>Spletno učenje</a:t>
            </a:r>
          </a:p>
          <a:p>
            <a:pPr lvl="1"/>
            <a:r>
              <a:rPr lang="sl-SI" dirty="0" err="1">
                <a:latin typeface="Arial Narrow" panose="020B0606020202030204" pitchFamily="34" charset="0"/>
              </a:rPr>
              <a:t>Nigg</a:t>
            </a:r>
            <a:r>
              <a:rPr lang="sl-SI" dirty="0">
                <a:latin typeface="Arial Narrow" panose="020B0606020202030204" pitchFamily="34" charset="0"/>
              </a:rPr>
              <a:t> (2003) dodaja, da je poleg tega mogoče otrokom vsebino predstaviti na bolj dinamičen in privlačen način, na primer z animacijo, videoposnetki, stripi idr.</a:t>
            </a:r>
          </a:p>
          <a:p>
            <a:pPr lvl="1"/>
            <a:r>
              <a:rPr lang="sl-SI" dirty="0">
                <a:latin typeface="Arial Narrow" panose="020B0606020202030204" pitchFamily="34" charset="0"/>
                <a:ea typeface="Verdana" panose="020B0604030504040204" pitchFamily="34" charset="0"/>
              </a:rPr>
              <a:t>prilagoditev vsebin, ekonomičnost, dinamično.</a:t>
            </a:r>
            <a:endParaRPr lang="sl-SI" dirty="0">
              <a:latin typeface="Arial Narrow" panose="020B0606020202030204" pitchFamily="34" charset="0"/>
            </a:endParaRPr>
          </a:p>
          <a:p>
            <a:pPr marL="0" indent="0">
              <a:buNone/>
            </a:pPr>
            <a:r>
              <a:rPr lang="sl-SI" b="1" dirty="0">
                <a:latin typeface="Arial Narrow" panose="020B0606020202030204" pitchFamily="34" charset="0"/>
              </a:rPr>
              <a:t>Slikovno učenje</a:t>
            </a:r>
          </a:p>
          <a:p>
            <a:pPr lvl="1"/>
            <a:r>
              <a:rPr lang="sl-SI" dirty="0" err="1">
                <a:latin typeface="Arial Narrow" panose="020B0606020202030204" pitchFamily="34" charset="0"/>
              </a:rPr>
              <a:t>Agosto</a:t>
            </a:r>
            <a:r>
              <a:rPr lang="sl-SI" dirty="0">
                <a:latin typeface="Arial Narrow" panose="020B0606020202030204" pitchFamily="34" charset="0"/>
              </a:rPr>
              <a:t> (1999) trdi, da slike v knjigah pomagajo pri razumevanju in posredovanju zgodbe kot dvakrat povedana zgodba.</a:t>
            </a:r>
          </a:p>
          <a:p>
            <a:pPr lvl="1"/>
            <a:r>
              <a:rPr lang="sl-SI" dirty="0">
                <a:latin typeface="Arial Narrow" panose="020B0606020202030204" pitchFamily="34" charset="0"/>
                <a:ea typeface="Verdana" panose="020B0604030504040204" pitchFamily="34" charset="0"/>
              </a:rPr>
              <a:t>slikovno besedilo izboljša proces učenja.</a:t>
            </a:r>
            <a:endParaRPr lang="sl-SI" dirty="0">
              <a:latin typeface="Arial Narrow" panose="020B0606020202030204" pitchFamily="34" charset="0"/>
            </a:endParaRPr>
          </a:p>
          <a:p>
            <a:pPr marL="0" indent="0">
              <a:buNone/>
            </a:pPr>
            <a:r>
              <a:rPr lang="sl-SI" b="1" dirty="0">
                <a:latin typeface="Arial Narrow" panose="020B0606020202030204" pitchFamily="34" charset="0"/>
              </a:rPr>
              <a:t>Nivojsko učenje </a:t>
            </a:r>
          </a:p>
          <a:p>
            <a:pPr lvl="1"/>
            <a:r>
              <a:rPr lang="sl-SI" dirty="0" err="1">
                <a:latin typeface="Arial Narrow" panose="020B0606020202030204" pitchFamily="34" charset="0"/>
              </a:rPr>
              <a:t>Hetherington</a:t>
            </a:r>
            <a:r>
              <a:rPr lang="sl-SI" dirty="0">
                <a:latin typeface="Arial Narrow" panose="020B0606020202030204" pitchFamily="34" charset="0"/>
              </a:rPr>
              <a:t> in sodelavci (2017) so v svoji raziskavi izvedli vrednotenje projekta SHINE. Model »učiti učitelja«.</a:t>
            </a:r>
          </a:p>
          <a:p>
            <a:pPr marL="457200" lvl="1" indent="0">
              <a:buNone/>
            </a:pPr>
            <a:endParaRPr lang="sl-SI" dirty="0">
              <a:latin typeface="Arial Narrow" panose="020B0606020202030204" pitchFamily="34" charset="0"/>
            </a:endParaRPr>
          </a:p>
        </p:txBody>
      </p:sp>
      <p:pic>
        <p:nvPicPr>
          <p:cNvPr id="4" name="Slika 3">
            <a:extLst>
              <a:ext uri="{FF2B5EF4-FFF2-40B4-BE49-F238E27FC236}">
                <a16:creationId xmlns:a16="http://schemas.microsoft.com/office/drawing/2014/main" id="{082A419B-30D0-462B-A0FB-D867E7417D60}"/>
              </a:ext>
            </a:extLst>
          </p:cNvPr>
          <p:cNvPicPr>
            <a:picLocks noChangeAspect="1"/>
          </p:cNvPicPr>
          <p:nvPr/>
        </p:nvPicPr>
        <p:blipFill>
          <a:blip r:embed="rId2"/>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895926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r>
              <a:rPr lang="sl-SI" dirty="0">
                <a:latin typeface="Arial Narrow" panose="020B0606020202030204" pitchFamily="34" charset="0"/>
              </a:rPr>
              <a:t>Metode dela</a:t>
            </a:r>
          </a:p>
        </p:txBody>
      </p:sp>
      <p:pic>
        <p:nvPicPr>
          <p:cNvPr id="13" name="Označba mesta vsebine 12" descr="Foto: Irena Sušelj Šajn">
            <a:extLst>
              <a:ext uri="{FF2B5EF4-FFF2-40B4-BE49-F238E27FC236}">
                <a16:creationId xmlns:a16="http://schemas.microsoft.com/office/drawing/2014/main" id="{7C34007C-67F0-4038-BBAF-5375EA55BFD4}"/>
              </a:ext>
            </a:extLst>
          </p:cNvPr>
          <p:cNvPicPr>
            <a:picLocks noGrp="1" noChangeAspect="1"/>
          </p:cNvPicPr>
          <p:nvPr>
            <p:ph idx="1"/>
          </p:nvPr>
        </p:nvPicPr>
        <p:blipFill rotWithShape="1">
          <a:blip r:embed="rId2"/>
          <a:srcRect l="31309" t="-11593" r="28790" b="23765"/>
          <a:stretch/>
        </p:blipFill>
        <p:spPr>
          <a:xfrm>
            <a:off x="4694021" y="2310832"/>
            <a:ext cx="2981758" cy="2230771"/>
          </a:xfrm>
          <a:prstGeom prst="rect">
            <a:avLst/>
          </a:prstGeom>
        </p:spPr>
      </p:pic>
      <p:sp>
        <p:nvSpPr>
          <p:cNvPr id="4" name="Slide Number Placeholder 3"/>
          <p:cNvSpPr>
            <a:spLocks noGrp="1"/>
          </p:cNvSpPr>
          <p:nvPr>
            <p:ph type="sldNum" sz="quarter" idx="12"/>
          </p:nvPr>
        </p:nvSpPr>
        <p:spPr/>
        <p:txBody>
          <a:bodyPr/>
          <a:lstStyle/>
          <a:p>
            <a:pPr>
              <a:defRPr/>
            </a:pPr>
            <a:fld id="{B5553F8D-2453-451F-9EBB-DC1EBE702CD0}" type="slidenum">
              <a:rPr lang="sl-SI" smtClean="0"/>
              <a:pPr>
                <a:defRPr/>
              </a:pPr>
              <a:t>7</a:t>
            </a:fld>
            <a:endParaRPr lang="sl-SI"/>
          </a:p>
        </p:txBody>
      </p:sp>
      <p:pic>
        <p:nvPicPr>
          <p:cNvPr id="15" name="Slika 14">
            <a:extLst>
              <a:ext uri="{FF2B5EF4-FFF2-40B4-BE49-F238E27FC236}">
                <a16:creationId xmlns:a16="http://schemas.microsoft.com/office/drawing/2014/main" id="{E568912E-1251-438A-8629-2BC63906AA44}"/>
              </a:ext>
            </a:extLst>
          </p:cNvPr>
          <p:cNvPicPr>
            <a:picLocks noChangeAspect="1"/>
          </p:cNvPicPr>
          <p:nvPr/>
        </p:nvPicPr>
        <p:blipFill>
          <a:blip r:embed="rId3"/>
          <a:stretch>
            <a:fillRect/>
          </a:stretch>
        </p:blipFill>
        <p:spPr>
          <a:xfrm>
            <a:off x="1051719" y="3695925"/>
            <a:ext cx="3348831" cy="1914585"/>
          </a:xfrm>
          <a:prstGeom prst="rect">
            <a:avLst/>
          </a:prstGeom>
        </p:spPr>
      </p:pic>
      <p:pic>
        <p:nvPicPr>
          <p:cNvPr id="17" name="Slika 16">
            <a:extLst>
              <a:ext uri="{FF2B5EF4-FFF2-40B4-BE49-F238E27FC236}">
                <a16:creationId xmlns:a16="http://schemas.microsoft.com/office/drawing/2014/main" id="{B1F1B3E4-A7C7-46C8-838A-4DE0F98EFF5C}"/>
              </a:ext>
            </a:extLst>
          </p:cNvPr>
          <p:cNvPicPr>
            <a:picLocks noChangeAspect="1"/>
          </p:cNvPicPr>
          <p:nvPr/>
        </p:nvPicPr>
        <p:blipFill>
          <a:blip r:embed="rId4"/>
          <a:stretch>
            <a:fillRect/>
          </a:stretch>
        </p:blipFill>
        <p:spPr>
          <a:xfrm>
            <a:off x="7860439" y="1308803"/>
            <a:ext cx="3174335" cy="2230771"/>
          </a:xfrm>
          <a:prstGeom prst="rect">
            <a:avLst/>
          </a:prstGeom>
        </p:spPr>
      </p:pic>
      <p:sp>
        <p:nvSpPr>
          <p:cNvPr id="2" name="PoljeZBesedilom 1">
            <a:extLst>
              <a:ext uri="{FF2B5EF4-FFF2-40B4-BE49-F238E27FC236}">
                <a16:creationId xmlns:a16="http://schemas.microsoft.com/office/drawing/2014/main" id="{1AC9F72A-DA53-42A0-860A-6327BCBC0185}"/>
              </a:ext>
            </a:extLst>
          </p:cNvPr>
          <p:cNvSpPr txBox="1"/>
          <p:nvPr/>
        </p:nvSpPr>
        <p:spPr>
          <a:xfrm>
            <a:off x="8235950" y="4715751"/>
            <a:ext cx="1778000" cy="246221"/>
          </a:xfrm>
          <a:prstGeom prst="rect">
            <a:avLst/>
          </a:prstGeom>
          <a:noFill/>
        </p:spPr>
        <p:txBody>
          <a:bodyPr wrap="square" rtlCol="0">
            <a:spAutoFit/>
          </a:bodyPr>
          <a:lstStyle/>
          <a:p>
            <a:r>
              <a:rPr lang="sl-SI" sz="1000" dirty="0">
                <a:latin typeface="Arial Narrow" panose="020B0606020202030204" pitchFamily="34" charset="0"/>
              </a:rPr>
              <a:t>Foto: Irena Sušelj Šajn</a:t>
            </a:r>
          </a:p>
        </p:txBody>
      </p:sp>
      <p:pic>
        <p:nvPicPr>
          <p:cNvPr id="8" name="Slika 7">
            <a:extLst>
              <a:ext uri="{FF2B5EF4-FFF2-40B4-BE49-F238E27FC236}">
                <a16:creationId xmlns:a16="http://schemas.microsoft.com/office/drawing/2014/main" id="{4BF73989-70DD-4586-8E6F-CCEAC0900B0F}"/>
              </a:ext>
            </a:extLst>
          </p:cNvPr>
          <p:cNvPicPr>
            <a:picLocks noChangeAspect="1"/>
          </p:cNvPicPr>
          <p:nvPr/>
        </p:nvPicPr>
        <p:blipFill>
          <a:blip r:embed="rId5"/>
          <a:stretch>
            <a:fillRect/>
          </a:stretch>
        </p:blipFill>
        <p:spPr>
          <a:xfrm>
            <a:off x="8035064" y="6466783"/>
            <a:ext cx="890275" cy="30507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a:xfrm>
            <a:off x="677334" y="609600"/>
            <a:ext cx="8596668" cy="612835"/>
          </a:xfrm>
        </p:spPr>
        <p:txBody>
          <a:bodyPr>
            <a:normAutofit fontScale="90000"/>
          </a:bodyPr>
          <a:lstStyle/>
          <a:p>
            <a:r>
              <a:rPr lang="sl-SI" dirty="0">
                <a:latin typeface="Arial Narrow" panose="020B0606020202030204" pitchFamily="34" charset="0"/>
              </a:rPr>
              <a:t>Metode dela</a:t>
            </a:r>
          </a:p>
        </p:txBody>
      </p:sp>
      <p:sp>
        <p:nvSpPr>
          <p:cNvPr id="4" name="Slide Number Placeholder 3"/>
          <p:cNvSpPr>
            <a:spLocks noGrp="1"/>
          </p:cNvSpPr>
          <p:nvPr>
            <p:ph type="sldNum" sz="quarter" idx="12"/>
          </p:nvPr>
        </p:nvSpPr>
        <p:spPr/>
        <p:txBody>
          <a:bodyPr/>
          <a:lstStyle/>
          <a:p>
            <a:pPr>
              <a:defRPr/>
            </a:pPr>
            <a:fld id="{B5553F8D-2453-451F-9EBB-DC1EBE702CD0}" type="slidenum">
              <a:rPr lang="sl-SI" smtClean="0"/>
              <a:pPr>
                <a:defRPr/>
              </a:pPr>
              <a:t>8</a:t>
            </a:fld>
            <a:endParaRPr lang="sl-SI"/>
          </a:p>
        </p:txBody>
      </p:sp>
      <p:pic>
        <p:nvPicPr>
          <p:cNvPr id="9" name="Slika 8">
            <a:extLst>
              <a:ext uri="{FF2B5EF4-FFF2-40B4-BE49-F238E27FC236}">
                <a16:creationId xmlns:a16="http://schemas.microsoft.com/office/drawing/2014/main" id="{5AE84AA0-B374-47EA-BF3B-B38CA2BAF86D}"/>
              </a:ext>
            </a:extLst>
          </p:cNvPr>
          <p:cNvPicPr>
            <a:picLocks noChangeAspect="1"/>
          </p:cNvPicPr>
          <p:nvPr/>
        </p:nvPicPr>
        <p:blipFill>
          <a:blip r:embed="rId2"/>
          <a:stretch>
            <a:fillRect/>
          </a:stretch>
        </p:blipFill>
        <p:spPr>
          <a:xfrm>
            <a:off x="2333028" y="1437879"/>
            <a:ext cx="2880798" cy="1870471"/>
          </a:xfrm>
          <a:prstGeom prst="rect">
            <a:avLst/>
          </a:prstGeom>
        </p:spPr>
      </p:pic>
      <p:pic>
        <p:nvPicPr>
          <p:cNvPr id="10" name="Slika 9">
            <a:extLst>
              <a:ext uri="{FF2B5EF4-FFF2-40B4-BE49-F238E27FC236}">
                <a16:creationId xmlns:a16="http://schemas.microsoft.com/office/drawing/2014/main" id="{32A9A8D4-B52C-4BFC-8DD6-14BFAC3CC391}"/>
              </a:ext>
            </a:extLst>
          </p:cNvPr>
          <p:cNvPicPr>
            <a:picLocks noChangeAspect="1"/>
          </p:cNvPicPr>
          <p:nvPr/>
        </p:nvPicPr>
        <p:blipFill>
          <a:blip r:embed="rId3"/>
          <a:stretch>
            <a:fillRect/>
          </a:stretch>
        </p:blipFill>
        <p:spPr>
          <a:xfrm>
            <a:off x="6341397" y="1437879"/>
            <a:ext cx="2986798" cy="1868454"/>
          </a:xfrm>
          <a:prstGeom prst="rect">
            <a:avLst/>
          </a:prstGeom>
        </p:spPr>
      </p:pic>
      <p:pic>
        <p:nvPicPr>
          <p:cNvPr id="11" name="Slika 10">
            <a:extLst>
              <a:ext uri="{FF2B5EF4-FFF2-40B4-BE49-F238E27FC236}">
                <a16:creationId xmlns:a16="http://schemas.microsoft.com/office/drawing/2014/main" id="{BE1CA44D-AA5A-4D4C-B05E-4B55059045E3}"/>
              </a:ext>
            </a:extLst>
          </p:cNvPr>
          <p:cNvPicPr>
            <a:picLocks noChangeAspect="1"/>
          </p:cNvPicPr>
          <p:nvPr/>
        </p:nvPicPr>
        <p:blipFill>
          <a:blip r:embed="rId4"/>
          <a:stretch>
            <a:fillRect/>
          </a:stretch>
        </p:blipFill>
        <p:spPr>
          <a:xfrm>
            <a:off x="1674935" y="3703098"/>
            <a:ext cx="2787887" cy="2094452"/>
          </a:xfrm>
          <a:prstGeom prst="rect">
            <a:avLst/>
          </a:prstGeom>
        </p:spPr>
      </p:pic>
      <p:pic>
        <p:nvPicPr>
          <p:cNvPr id="15" name="Slika 14">
            <a:extLst>
              <a:ext uri="{FF2B5EF4-FFF2-40B4-BE49-F238E27FC236}">
                <a16:creationId xmlns:a16="http://schemas.microsoft.com/office/drawing/2014/main" id="{B5F6D640-A399-4115-93A0-40A95189E83B}"/>
              </a:ext>
            </a:extLst>
          </p:cNvPr>
          <p:cNvPicPr>
            <a:picLocks noChangeAspect="1"/>
          </p:cNvPicPr>
          <p:nvPr/>
        </p:nvPicPr>
        <p:blipFill>
          <a:blip r:embed="rId5"/>
          <a:stretch>
            <a:fillRect/>
          </a:stretch>
        </p:blipFill>
        <p:spPr>
          <a:xfrm>
            <a:off x="5455703" y="3708400"/>
            <a:ext cx="2787887" cy="2089150"/>
          </a:xfrm>
          <a:prstGeom prst="rect">
            <a:avLst/>
          </a:prstGeom>
        </p:spPr>
      </p:pic>
      <p:sp>
        <p:nvSpPr>
          <p:cNvPr id="17" name="PoljeZBesedilom 16">
            <a:extLst>
              <a:ext uri="{FF2B5EF4-FFF2-40B4-BE49-F238E27FC236}">
                <a16:creationId xmlns:a16="http://schemas.microsoft.com/office/drawing/2014/main" id="{74A0FC3C-031F-47D6-AAB4-F69021A0CD5A}"/>
              </a:ext>
            </a:extLst>
          </p:cNvPr>
          <p:cNvSpPr txBox="1"/>
          <p:nvPr/>
        </p:nvSpPr>
        <p:spPr>
          <a:xfrm>
            <a:off x="6800850" y="5797550"/>
            <a:ext cx="1778000" cy="215444"/>
          </a:xfrm>
          <a:prstGeom prst="rect">
            <a:avLst/>
          </a:prstGeom>
          <a:noFill/>
        </p:spPr>
        <p:txBody>
          <a:bodyPr wrap="square" rtlCol="0">
            <a:spAutoFit/>
          </a:bodyPr>
          <a:lstStyle/>
          <a:p>
            <a:r>
              <a:rPr lang="sl-SI" sz="800" dirty="0">
                <a:latin typeface="Arial Narrow" panose="020B0606020202030204" pitchFamily="34" charset="0"/>
                <a:ea typeface="Verdana" panose="020B0604030504040204" pitchFamily="34" charset="0"/>
              </a:rPr>
              <a:t>Foto: Doris Komen Horvat</a:t>
            </a:r>
          </a:p>
        </p:txBody>
      </p:sp>
      <p:sp>
        <p:nvSpPr>
          <p:cNvPr id="18" name="PoljeZBesedilom 17">
            <a:extLst>
              <a:ext uri="{FF2B5EF4-FFF2-40B4-BE49-F238E27FC236}">
                <a16:creationId xmlns:a16="http://schemas.microsoft.com/office/drawing/2014/main" id="{753FC901-AB44-41EB-900B-34F986BD4843}"/>
              </a:ext>
            </a:extLst>
          </p:cNvPr>
          <p:cNvSpPr txBox="1"/>
          <p:nvPr/>
        </p:nvSpPr>
        <p:spPr>
          <a:xfrm>
            <a:off x="8029575" y="3290280"/>
            <a:ext cx="1479550" cy="215444"/>
          </a:xfrm>
          <a:prstGeom prst="rect">
            <a:avLst/>
          </a:prstGeom>
          <a:noFill/>
        </p:spPr>
        <p:txBody>
          <a:bodyPr wrap="square" rtlCol="0">
            <a:spAutoFit/>
          </a:bodyPr>
          <a:lstStyle/>
          <a:p>
            <a:r>
              <a:rPr lang="sl-SI" sz="800" dirty="0">
                <a:latin typeface="Arial Narrow" panose="020B0606020202030204" pitchFamily="34" charset="0"/>
                <a:ea typeface="Verdana" panose="020B0604030504040204" pitchFamily="34" charset="0"/>
              </a:rPr>
              <a:t>Foto: Irena Sušelj Šajn</a:t>
            </a:r>
          </a:p>
        </p:txBody>
      </p:sp>
      <p:sp>
        <p:nvSpPr>
          <p:cNvPr id="20" name="PoljeZBesedilom 19">
            <a:extLst>
              <a:ext uri="{FF2B5EF4-FFF2-40B4-BE49-F238E27FC236}">
                <a16:creationId xmlns:a16="http://schemas.microsoft.com/office/drawing/2014/main" id="{A558912C-5488-4760-92B2-D3CE080195BE}"/>
              </a:ext>
            </a:extLst>
          </p:cNvPr>
          <p:cNvSpPr txBox="1"/>
          <p:nvPr/>
        </p:nvSpPr>
        <p:spPr>
          <a:xfrm>
            <a:off x="3941755" y="3290280"/>
            <a:ext cx="1479550" cy="215444"/>
          </a:xfrm>
          <a:prstGeom prst="rect">
            <a:avLst/>
          </a:prstGeom>
          <a:noFill/>
        </p:spPr>
        <p:txBody>
          <a:bodyPr wrap="square" rtlCol="0">
            <a:spAutoFit/>
          </a:bodyPr>
          <a:lstStyle/>
          <a:p>
            <a:r>
              <a:rPr lang="sl-SI" sz="800" dirty="0">
                <a:latin typeface="Arial Narrow" panose="020B0606020202030204" pitchFamily="34" charset="0"/>
                <a:ea typeface="Verdana" panose="020B0604030504040204" pitchFamily="34" charset="0"/>
              </a:rPr>
              <a:t>Foto: Irena Sušelj Šajn</a:t>
            </a:r>
          </a:p>
        </p:txBody>
      </p:sp>
      <p:sp>
        <p:nvSpPr>
          <p:cNvPr id="21" name="PoljeZBesedilom 20">
            <a:extLst>
              <a:ext uri="{FF2B5EF4-FFF2-40B4-BE49-F238E27FC236}">
                <a16:creationId xmlns:a16="http://schemas.microsoft.com/office/drawing/2014/main" id="{68699B0E-5FB9-43CE-922C-5EC560DA2253}"/>
              </a:ext>
            </a:extLst>
          </p:cNvPr>
          <p:cNvSpPr txBox="1"/>
          <p:nvPr/>
        </p:nvSpPr>
        <p:spPr>
          <a:xfrm>
            <a:off x="3201980" y="5770943"/>
            <a:ext cx="1479550" cy="215444"/>
          </a:xfrm>
          <a:prstGeom prst="rect">
            <a:avLst/>
          </a:prstGeom>
          <a:noFill/>
        </p:spPr>
        <p:txBody>
          <a:bodyPr wrap="square" rtlCol="0">
            <a:spAutoFit/>
          </a:bodyPr>
          <a:lstStyle/>
          <a:p>
            <a:r>
              <a:rPr lang="sl-SI" sz="800" dirty="0">
                <a:latin typeface="Arial Narrow" panose="020B0606020202030204" pitchFamily="34" charset="0"/>
                <a:ea typeface="Verdana" panose="020B0604030504040204" pitchFamily="34" charset="0"/>
              </a:rPr>
              <a:t>Foto: Irena Sušelj Šajn</a:t>
            </a:r>
          </a:p>
        </p:txBody>
      </p:sp>
      <p:pic>
        <p:nvPicPr>
          <p:cNvPr id="12" name="Slika 11">
            <a:extLst>
              <a:ext uri="{FF2B5EF4-FFF2-40B4-BE49-F238E27FC236}">
                <a16:creationId xmlns:a16="http://schemas.microsoft.com/office/drawing/2014/main" id="{8D944096-3C05-4C7D-9F7B-18BAF9DC05BD}"/>
              </a:ext>
            </a:extLst>
          </p:cNvPr>
          <p:cNvPicPr>
            <a:picLocks noChangeAspect="1"/>
          </p:cNvPicPr>
          <p:nvPr/>
        </p:nvPicPr>
        <p:blipFill>
          <a:blip r:embed="rId6"/>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196365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2634B13-85F4-4B42-BEF6-7D4932B29A37}"/>
              </a:ext>
            </a:extLst>
          </p:cNvPr>
          <p:cNvSpPr>
            <a:spLocks noGrp="1"/>
          </p:cNvSpPr>
          <p:nvPr>
            <p:ph type="title"/>
          </p:nvPr>
        </p:nvSpPr>
        <p:spPr/>
        <p:txBody>
          <a:bodyPr/>
          <a:lstStyle/>
          <a:p>
            <a:r>
              <a:rPr lang="sl-SI" dirty="0">
                <a:latin typeface="Arial Narrow" panose="020B0606020202030204" pitchFamily="34" charset="0"/>
              </a:rPr>
              <a:t>Ciljna populacija – otroci  </a:t>
            </a:r>
          </a:p>
        </p:txBody>
      </p:sp>
      <p:sp>
        <p:nvSpPr>
          <p:cNvPr id="3" name="Označba mesta vsebine 2">
            <a:extLst>
              <a:ext uri="{FF2B5EF4-FFF2-40B4-BE49-F238E27FC236}">
                <a16:creationId xmlns:a16="http://schemas.microsoft.com/office/drawing/2014/main" id="{6D36F96F-A591-4891-8886-921E1A555ECA}"/>
              </a:ext>
            </a:extLst>
          </p:cNvPr>
          <p:cNvSpPr>
            <a:spLocks noGrp="1"/>
          </p:cNvSpPr>
          <p:nvPr>
            <p:ph idx="1"/>
          </p:nvPr>
        </p:nvSpPr>
        <p:spPr>
          <a:xfrm>
            <a:off x="677333" y="1444487"/>
            <a:ext cx="9738876" cy="4596876"/>
          </a:xfrm>
        </p:spPr>
        <p:txBody>
          <a:bodyPr/>
          <a:lstStyle/>
          <a:p>
            <a:pPr marL="0" indent="0">
              <a:buNone/>
            </a:pPr>
            <a:r>
              <a:rPr lang="sl-SI" b="1" dirty="0">
                <a:latin typeface="Arial Narrow" panose="020B0606020202030204" pitchFamily="34" charset="0"/>
              </a:rPr>
              <a:t>Začetek</a:t>
            </a:r>
          </a:p>
          <a:p>
            <a:pPr lvl="1"/>
            <a:r>
              <a:rPr lang="sl-SI" dirty="0">
                <a:latin typeface="Arial Narrow" panose="020B0606020202030204" pitchFamily="34" charset="0"/>
              </a:rPr>
              <a:t>Najbolj primerno obdobje za oblikovanje odnosa do vode je v dobi zgodnjega otroštva. </a:t>
            </a:r>
          </a:p>
          <a:p>
            <a:pPr lvl="1"/>
            <a:r>
              <a:rPr lang="sl-SI" dirty="0">
                <a:latin typeface="Arial Narrow" panose="020B0606020202030204" pitchFamily="34" charset="0"/>
              </a:rPr>
              <a:t>Zavedanje otrok, da so povezani z vodo in soodgovorni pri varovanju neonesnaženega okolja in vode vpliva na to, da so si otroci sami sposobni preskrbeti zdravo pitno vodo in jo kot tako tudi ohranjati za zanamce (Eržen, 2016).</a:t>
            </a:r>
          </a:p>
          <a:p>
            <a:pPr lvl="1"/>
            <a:r>
              <a:rPr lang="sl-SI" dirty="0">
                <a:latin typeface="Arial Narrow" panose="020B0606020202030204" pitchFamily="34" charset="0"/>
              </a:rPr>
              <a:t>Vse stopnje vzgojno – izobraževalnega procesa, od vrtca pa do univerze, bi morale imeti urejeno sistematično posredovanje znanj o vodi (Kajfež Bogataj, 2014).</a:t>
            </a:r>
          </a:p>
          <a:p>
            <a:pPr marL="0" indent="0">
              <a:buNone/>
            </a:pPr>
            <a:r>
              <a:rPr lang="sl-SI" b="1" dirty="0">
                <a:latin typeface="Arial Narrow" panose="020B0606020202030204" pitchFamily="34" charset="0"/>
              </a:rPr>
              <a:t>Nadaljevanje</a:t>
            </a:r>
          </a:p>
          <a:p>
            <a:pPr lvl="1"/>
            <a:r>
              <a:rPr lang="sl-SI" dirty="0">
                <a:latin typeface="Arial Narrow" panose="020B0606020202030204" pitchFamily="34" charset="0"/>
              </a:rPr>
              <a:t>Izobraževanja za odrasle (župani, direktorji, ravnatelji, upravljavci komunalnih podjetij, učitelji, vzdrževalci,…) 4 x letno na različne teme iz področja pitne vode (</a:t>
            </a:r>
            <a:r>
              <a:rPr lang="sl-SI" i="1" dirty="0" err="1">
                <a:latin typeface="Arial Narrow" panose="020B0606020202030204" pitchFamily="34" charset="0"/>
              </a:rPr>
              <a:t>Legionella</a:t>
            </a:r>
            <a:r>
              <a:rPr lang="sl-SI" i="1" dirty="0">
                <a:latin typeface="Arial Narrow" panose="020B0606020202030204" pitchFamily="34" charset="0"/>
              </a:rPr>
              <a:t> </a:t>
            </a:r>
            <a:r>
              <a:rPr lang="sl-SI" i="1" dirty="0" err="1">
                <a:latin typeface="Arial Narrow" panose="020B0606020202030204" pitchFamily="34" charset="0"/>
              </a:rPr>
              <a:t>spp</a:t>
            </a:r>
            <a:r>
              <a:rPr lang="sl-SI" i="1" dirty="0">
                <a:latin typeface="Arial Narrow" panose="020B0606020202030204" pitchFamily="34" charset="0"/>
              </a:rPr>
              <a:t>.</a:t>
            </a:r>
            <a:r>
              <a:rPr lang="sl-SI" dirty="0">
                <a:latin typeface="Arial Narrow" panose="020B0606020202030204" pitchFamily="34" charset="0"/>
              </a:rPr>
              <a:t>, izredni dogodki, mehčala v pitni vodi, voda kot surovina, PDP projekt Vodko…)</a:t>
            </a:r>
          </a:p>
          <a:p>
            <a:pPr marL="0" indent="0">
              <a:buNone/>
            </a:pPr>
            <a:r>
              <a:rPr lang="sl-SI" b="1" dirty="0">
                <a:latin typeface="Arial Narrow" panose="020B0606020202030204" pitchFamily="34" charset="0"/>
              </a:rPr>
              <a:t>Povpraševanja</a:t>
            </a:r>
          </a:p>
          <a:p>
            <a:pPr marL="400050" lvl="1" indent="0">
              <a:buNone/>
            </a:pPr>
            <a:r>
              <a:rPr lang="sl-SI" dirty="0">
                <a:latin typeface="Arial Narrow" panose="020B0606020202030204" pitchFamily="34" charset="0"/>
              </a:rPr>
              <a:t>Društvo kapniki, konferenca komunalnega združenje, vodni dnevi, turistični ponudniki</a:t>
            </a:r>
          </a:p>
        </p:txBody>
      </p:sp>
      <p:pic>
        <p:nvPicPr>
          <p:cNvPr id="4" name="Slika 3">
            <a:extLst>
              <a:ext uri="{FF2B5EF4-FFF2-40B4-BE49-F238E27FC236}">
                <a16:creationId xmlns:a16="http://schemas.microsoft.com/office/drawing/2014/main" id="{9401435A-D286-4E69-8D9B-0FA4D7489C08}"/>
              </a:ext>
            </a:extLst>
          </p:cNvPr>
          <p:cNvPicPr>
            <a:picLocks noChangeAspect="1"/>
          </p:cNvPicPr>
          <p:nvPr/>
        </p:nvPicPr>
        <p:blipFill>
          <a:blip r:embed="rId2"/>
          <a:stretch>
            <a:fillRect/>
          </a:stretch>
        </p:blipFill>
        <p:spPr>
          <a:xfrm>
            <a:off x="8035064" y="6466783"/>
            <a:ext cx="890275" cy="305079"/>
          </a:xfrm>
          <a:prstGeom prst="rect">
            <a:avLst/>
          </a:prstGeom>
        </p:spPr>
      </p:pic>
    </p:spTree>
    <p:extLst>
      <p:ext uri="{BB962C8B-B14F-4D97-AF65-F5344CB8AC3E}">
        <p14:creationId xmlns:p14="http://schemas.microsoft.com/office/powerpoint/2010/main" val="83620273"/>
      </p:ext>
    </p:extLst>
  </p:cSld>
  <p:clrMapOvr>
    <a:masterClrMapping/>
  </p:clrMapOvr>
</p:sld>
</file>

<file path=ppt/theme/theme1.xml><?xml version="1.0" encoding="utf-8"?>
<a:theme xmlns:a="http://schemas.openxmlformats.org/drawingml/2006/main" name="Gladko">
  <a:themeElements>
    <a:clrScheme name="Gladk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Gladk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adk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561</TotalTime>
  <Words>1858</Words>
  <Application>Microsoft Office PowerPoint</Application>
  <PresentationFormat>Širokozaslonsko</PresentationFormat>
  <Paragraphs>233</Paragraphs>
  <Slides>26</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26</vt:i4>
      </vt:variant>
    </vt:vector>
  </HeadingPairs>
  <TitlesOfParts>
    <vt:vector size="32" baseType="lpstr">
      <vt:lpstr>Arial</vt:lpstr>
      <vt:lpstr>Arial Narrow</vt:lpstr>
      <vt:lpstr>Trebuchet MS</vt:lpstr>
      <vt:lpstr>Wingdings</vt:lpstr>
      <vt:lpstr>Wingdings 3</vt:lpstr>
      <vt:lpstr>Gladko</vt:lpstr>
      <vt:lpstr>Kako zmanjšati porabo vode in možne rešitve za učinkovito ravnanje z odpadnimi vodami</vt:lpstr>
      <vt:lpstr>Uvod </vt:lpstr>
      <vt:lpstr>Kaj znanje je in kako ga pridobiti?</vt:lpstr>
      <vt:lpstr>Aktivnosti na področju ozaveščanja</vt:lpstr>
      <vt:lpstr>Vzpostavitev programa osveščanja</vt:lpstr>
      <vt:lpstr>Izvajanje programa – načini oz. metode dela </vt:lpstr>
      <vt:lpstr>Metode dela</vt:lpstr>
      <vt:lpstr>Metode dela</vt:lpstr>
      <vt:lpstr>Ciljna populacija – otroci  </vt:lpstr>
      <vt:lpstr>Raziskava uspešnosti – namen in kdo</vt:lpstr>
      <vt:lpstr>Raziskava uspešnosti – rezultati neformalnega ozaveščanja</vt:lpstr>
      <vt:lpstr>Nadaljevanje aktivnosti v širšem obsegu</vt:lpstr>
      <vt:lpstr>Sodelovanje in povezovanje</vt:lpstr>
      <vt:lpstr>Začetek – priprava programa izobraževanja </vt:lpstr>
      <vt:lpstr>Ideja ali pa kot predlog začetkov - tablice </vt:lpstr>
      <vt:lpstr>Ideja ali pa kot predlog začetkov - tablice </vt:lpstr>
      <vt:lpstr>Ideja ali pa kot predlog začetkov - tablice </vt:lpstr>
      <vt:lpstr>Tablice z dejstvi (načini smotrne rabe vode)</vt:lpstr>
      <vt:lpstr>Tablice z dejstvi (načini smotrne rabe vode)</vt:lpstr>
      <vt:lpstr>Tablice z dejstvi (načini smotrne rabe vode)</vt:lpstr>
      <vt:lpstr>Tablice z dejstvi (naravna kozmetična sredstev in sredstev za čiščenje za učinkovito ravnanje z odpadnimi vodami)</vt:lpstr>
      <vt:lpstr>Tablice z dejstvi (naravna kozmetična sredstev in sredstev za čiščenje za učinkovito ravnanje z odpadnimi vodami)</vt:lpstr>
      <vt:lpstr>Tablice z dejstvi (naravna kozmetična sredstev in sredstev za čiščenje za učinkovito ravnanje z odpadnimi vodami)</vt:lpstr>
      <vt:lpstr>Če povzamemo</vt:lpstr>
      <vt:lpstr>Zaključek </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Kako zmanjšati porabo vode in možne rešitve za učinkovito ravnanje z odpadnimi vodami</dc:title>
  <dc:creator>Irena Sušelj Šajn</dc:creator>
  <cp:lastModifiedBy>Irena Sušelj Šajn</cp:lastModifiedBy>
  <cp:revision>36</cp:revision>
  <dcterms:created xsi:type="dcterms:W3CDTF">2019-02-09T13:49:42Z</dcterms:created>
  <dcterms:modified xsi:type="dcterms:W3CDTF">2019-02-12T10:57:01Z</dcterms:modified>
</cp:coreProperties>
</file>